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54" r:id="rId2"/>
    <p:sldId id="355" r:id="rId3"/>
    <p:sldId id="356" r:id="rId4"/>
    <p:sldId id="357" r:id="rId5"/>
    <p:sldId id="387" r:id="rId6"/>
    <p:sldId id="358" r:id="rId7"/>
    <p:sldId id="359" r:id="rId8"/>
    <p:sldId id="360" r:id="rId9"/>
    <p:sldId id="361" r:id="rId10"/>
    <p:sldId id="362" r:id="rId11"/>
    <p:sldId id="363" r:id="rId12"/>
    <p:sldId id="364" r:id="rId13"/>
    <p:sldId id="365" r:id="rId14"/>
    <p:sldId id="366" r:id="rId15"/>
    <p:sldId id="388" r:id="rId16"/>
    <p:sldId id="367" r:id="rId17"/>
    <p:sldId id="368" r:id="rId18"/>
    <p:sldId id="369" r:id="rId19"/>
    <p:sldId id="370" r:id="rId20"/>
    <p:sldId id="371" r:id="rId21"/>
    <p:sldId id="372" r:id="rId22"/>
    <p:sldId id="390" r:id="rId23"/>
    <p:sldId id="373" r:id="rId24"/>
    <p:sldId id="374" r:id="rId25"/>
    <p:sldId id="375" r:id="rId26"/>
    <p:sldId id="376" r:id="rId27"/>
    <p:sldId id="377" r:id="rId28"/>
    <p:sldId id="378" r:id="rId29"/>
    <p:sldId id="379" r:id="rId30"/>
    <p:sldId id="380" r:id="rId31"/>
    <p:sldId id="381" r:id="rId32"/>
    <p:sldId id="382" r:id="rId33"/>
    <p:sldId id="383" r:id="rId34"/>
    <p:sldId id="384" r:id="rId35"/>
    <p:sldId id="386" r:id="rId3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07" autoAdjust="0"/>
  </p:normalViewPr>
  <p:slideViewPr>
    <p:cSldViewPr>
      <p:cViewPr>
        <p:scale>
          <a:sx n="70" d="100"/>
          <a:sy n="70" d="100"/>
        </p:scale>
        <p:origin x="-2094" y="-390"/>
      </p:cViewPr>
      <p:guideLst>
        <p:guide orient="horz" pos="2160"/>
        <p:guide pos="2880"/>
      </p:guideLst>
    </p:cSldViewPr>
  </p:slideViewPr>
  <p:notesTextViewPr>
    <p:cViewPr>
      <p:scale>
        <a:sx n="1" d="1"/>
        <a:sy n="1" d="1"/>
      </p:scale>
      <p:origin x="0" y="0"/>
    </p:cViewPr>
  </p:notesTextViewPr>
  <p:sorterViewPr>
    <p:cViewPr>
      <p:scale>
        <a:sx n="100" d="100"/>
        <a:sy n="100" d="100"/>
      </p:scale>
      <p:origin x="0" y="2796"/>
    </p:cViewPr>
  </p:sorterViewPr>
  <p:notesViewPr>
    <p:cSldViewPr>
      <p:cViewPr varScale="1">
        <p:scale>
          <a:sx n="76" d="100"/>
          <a:sy n="76" d="100"/>
        </p:scale>
        <p:origin x="-3282" y="-90"/>
      </p:cViewPr>
      <p:guideLst>
        <p:guide orient="horz" pos="3127"/>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2A565575-5453-4026-8DA8-ED939BEC6B7F}" type="datetimeFigureOut">
              <a:rPr lang="en-AU" smtClean="0"/>
              <a:t>8/02/2013</a:t>
            </a:fld>
            <a:endParaRPr lang="en-AU"/>
          </a:p>
        </p:txBody>
      </p:sp>
      <p:sp>
        <p:nvSpPr>
          <p:cNvPr id="4" name="Footer Placeholder 3"/>
          <p:cNvSpPr>
            <a:spLocks noGrp="1"/>
          </p:cNvSpPr>
          <p:nvPr>
            <p:ph type="ftr" sz="quarter" idx="2"/>
          </p:nvPr>
        </p:nvSpPr>
        <p:spPr>
          <a:xfrm>
            <a:off x="0" y="9428584"/>
            <a:ext cx="2945659"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4"/>
            <a:ext cx="2945659" cy="496332"/>
          </a:xfrm>
          <a:prstGeom prst="rect">
            <a:avLst/>
          </a:prstGeom>
        </p:spPr>
        <p:txBody>
          <a:bodyPr vert="horz" lIns="91440" tIns="45720" rIns="91440" bIns="45720" rtlCol="0" anchor="b"/>
          <a:lstStyle>
            <a:lvl1pPr algn="r">
              <a:defRPr sz="1200"/>
            </a:lvl1pPr>
          </a:lstStyle>
          <a:p>
            <a:fld id="{9F925E4A-F2BF-4099-B4A9-60F3D168DC31}" type="slidenum">
              <a:rPr lang="en-AU" smtClean="0"/>
              <a:t>‹#›</a:t>
            </a:fld>
            <a:endParaRPr lang="en-AU"/>
          </a:p>
        </p:txBody>
      </p:sp>
    </p:spTree>
    <p:extLst>
      <p:ext uri="{BB962C8B-B14F-4D97-AF65-F5344CB8AC3E}">
        <p14:creationId xmlns:p14="http://schemas.microsoft.com/office/powerpoint/2010/main" val="433425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F31C73C-8EEB-4FA0-AACF-D04CB69C9448}" type="datetimeFigureOut">
              <a:rPr lang="en-AU" smtClean="0"/>
              <a:t>8/02/2013</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4"/>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1440" tIns="45720" rIns="91440" bIns="45720" rtlCol="0" anchor="b"/>
          <a:lstStyle>
            <a:lvl1pPr algn="r">
              <a:defRPr sz="1200"/>
            </a:lvl1pPr>
          </a:lstStyle>
          <a:p>
            <a:fld id="{68977BA3-BC98-455D-B99E-9B77FB42561F}" type="slidenum">
              <a:rPr lang="en-AU" smtClean="0"/>
              <a:t>‹#›</a:t>
            </a:fld>
            <a:endParaRPr lang="en-AU"/>
          </a:p>
        </p:txBody>
      </p:sp>
    </p:spTree>
    <p:extLst>
      <p:ext uri="{BB962C8B-B14F-4D97-AF65-F5344CB8AC3E}">
        <p14:creationId xmlns:p14="http://schemas.microsoft.com/office/powerpoint/2010/main" val="3244687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1</a:t>
            </a:fld>
            <a:endParaRPr lang="en-AU"/>
          </a:p>
        </p:txBody>
      </p:sp>
    </p:spTree>
    <p:extLst>
      <p:ext uri="{BB962C8B-B14F-4D97-AF65-F5344CB8AC3E}">
        <p14:creationId xmlns:p14="http://schemas.microsoft.com/office/powerpoint/2010/main" val="549013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r>
              <a:rPr lang="en-US" dirty="0" smtClean="0"/>
              <a:t>As</a:t>
            </a:r>
            <a:r>
              <a:rPr lang="en-US" baseline="0" dirty="0" smtClean="0"/>
              <a:t> new technologies and websites are launched it can be hard to stay on top of what they all are.</a:t>
            </a:r>
          </a:p>
          <a:p>
            <a:endParaRPr lang="en-US" baseline="0" dirty="0" smtClean="0"/>
          </a:p>
          <a:p>
            <a:r>
              <a:rPr lang="en-US" baseline="0" dirty="0" smtClean="0"/>
              <a:t>A learner might be a confident user of email and Facebook but might not know anything about Skype.</a:t>
            </a:r>
          </a:p>
          <a:p>
            <a:endParaRPr lang="en-US" baseline="0" dirty="0" smtClean="0"/>
          </a:p>
          <a:p>
            <a:r>
              <a:rPr lang="en-US" baseline="0" dirty="0" smtClean="0"/>
              <a:t>They can check out the video and information on ForwardIT and then follow the instructions to set up a Skype account. </a:t>
            </a:r>
            <a:endParaRPr lang="en-US" dirty="0" smtClean="0"/>
          </a:p>
        </p:txBody>
      </p:sp>
      <p:sp>
        <p:nvSpPr>
          <p:cNvPr id="38916"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5E1D1A4B-07C6-4E1C-811A-5CEFA3CABFC9}" type="slidenum">
              <a:rPr lang="en-AU" sz="1200" smtClean="0"/>
              <a:pPr/>
              <a:t>11</a:t>
            </a:fld>
            <a:endParaRPr lang="en-AU" sz="12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design and all the materials are user focused. </a:t>
            </a:r>
          </a:p>
          <a:p>
            <a:endParaRPr lang="en-AU" dirty="0" smtClean="0"/>
          </a:p>
          <a:p>
            <a:r>
              <a:rPr lang="en-AU" dirty="0" smtClean="0"/>
              <a:t>Simple</a:t>
            </a:r>
            <a:r>
              <a:rPr lang="en-AU" baseline="0" dirty="0" smtClean="0"/>
              <a:t> design</a:t>
            </a:r>
          </a:p>
          <a:p>
            <a:r>
              <a:rPr lang="en-AU" baseline="0" dirty="0" smtClean="0"/>
              <a:t>Clear navigation </a:t>
            </a:r>
          </a:p>
          <a:p>
            <a:r>
              <a:rPr lang="en-AU" baseline="0" dirty="0" smtClean="0"/>
              <a:t>Plain English</a:t>
            </a:r>
          </a:p>
          <a:p>
            <a:r>
              <a:rPr lang="en-AU" baseline="0" dirty="0" smtClean="0"/>
              <a:t>No jargon</a:t>
            </a:r>
          </a:p>
          <a:p>
            <a:endParaRPr lang="en-AU" baseline="0" dirty="0" smtClean="0"/>
          </a:p>
          <a:p>
            <a:r>
              <a:rPr lang="en-AU" baseline="0" dirty="0" smtClean="0"/>
              <a:t>We have designed it with a novice user in mind who may not know the ‘usual’ website conventions, and may not even know how to use a website.</a:t>
            </a:r>
          </a:p>
          <a:p>
            <a:endParaRPr lang="en-AU" baseline="0" dirty="0" smtClean="0"/>
          </a:p>
          <a:p>
            <a:r>
              <a:rPr lang="en-AU" baseline="0" dirty="0" smtClean="0"/>
              <a:t>The design has been tested but we are always happy to received feedback and comments – this will be covered later in evaluation</a:t>
            </a:r>
          </a:p>
          <a:p>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There is no ‘chalk</a:t>
            </a:r>
            <a:r>
              <a:rPr lang="en-AU" baseline="0" dirty="0" smtClean="0"/>
              <a:t> and talk’ in a ForwardIT session. The session is driven by what individuals what to learn.</a:t>
            </a:r>
          </a:p>
          <a:p>
            <a:endParaRPr lang="en-AU" baseline="0" dirty="0" smtClean="0"/>
          </a:p>
          <a:p>
            <a:r>
              <a:rPr lang="en-AU" baseline="0" dirty="0" smtClean="0"/>
              <a:t>The user can start anywhere, even if they want to learn something ‘advanced’ they can use the information and resources on the website to help them.</a:t>
            </a:r>
          </a:p>
          <a:p>
            <a:endParaRPr lang="en-AU" baseline="0" dirty="0" smtClean="0"/>
          </a:p>
          <a:p>
            <a:r>
              <a:rPr lang="en-AU" baseline="0" dirty="0" smtClean="0"/>
              <a:t>The website is designed to help answer questions and provide information but also to provide an opportunity for people to ‘bump into’ other topics. For example if someone is learning about email because they want to communicate with family overseas they may also be interested in the Skype so they can video call overseas.</a:t>
            </a:r>
          </a:p>
          <a:p>
            <a:endParaRPr lang="en-AU" baseline="0" dirty="0" smtClean="0"/>
          </a:p>
          <a:p>
            <a:endParaRPr lang="en-AU" dirty="0" smtClean="0"/>
          </a:p>
        </p:txBody>
      </p:sp>
      <p:sp>
        <p:nvSpPr>
          <p:cNvPr id="4" name="Slide Number Placeholder 3"/>
          <p:cNvSpPr>
            <a:spLocks noGrp="1"/>
          </p:cNvSpPr>
          <p:nvPr>
            <p:ph type="sldNum" sz="quarter" idx="10"/>
          </p:nvPr>
        </p:nvSpPr>
        <p:spPr/>
        <p:txBody>
          <a:bodyPr/>
          <a:lstStyle/>
          <a:p>
            <a:fld id="{68977BA3-BC98-455D-B99E-9B77FB42561F}" type="slidenum">
              <a:rPr lang="en-AU" smtClean="0"/>
              <a:t>12</a:t>
            </a:fld>
            <a:endParaRPr lang="en-AU"/>
          </a:p>
        </p:txBody>
      </p:sp>
    </p:spTree>
    <p:extLst>
      <p:ext uri="{BB962C8B-B14F-4D97-AF65-F5344CB8AC3E}">
        <p14:creationId xmlns:p14="http://schemas.microsoft.com/office/powerpoint/2010/main" val="1258911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ForwardIT</a:t>
            </a:r>
            <a:r>
              <a:rPr lang="en-AU" baseline="0" dirty="0" smtClean="0"/>
              <a:t> caters for different learning styles.</a:t>
            </a:r>
          </a:p>
          <a:p>
            <a:endParaRPr lang="en-AU" baseline="0" dirty="0" smtClean="0"/>
          </a:p>
          <a:p>
            <a:pPr marL="171450" indent="-171450">
              <a:buFont typeface="Arial" pitchFamily="34" charset="0"/>
              <a:buChar char="•"/>
            </a:pPr>
            <a:r>
              <a:rPr lang="en-AU" baseline="0" dirty="0" smtClean="0"/>
              <a:t>Videos – some made by us and some made by </a:t>
            </a:r>
            <a:r>
              <a:rPr lang="en-AU" baseline="0" dirty="0" err="1" smtClean="0"/>
              <a:t>CommonCraft</a:t>
            </a:r>
            <a:endParaRPr lang="en-AU" baseline="0" dirty="0" smtClean="0"/>
          </a:p>
          <a:p>
            <a:pPr marL="171450" indent="-171450">
              <a:buFont typeface="Arial" pitchFamily="34" charset="0"/>
              <a:buChar char="•"/>
            </a:pPr>
            <a:endParaRPr lang="en-AU" baseline="0" dirty="0" smtClean="0"/>
          </a:p>
          <a:p>
            <a:pPr marL="171450" indent="-171450">
              <a:buFont typeface="Arial" pitchFamily="34" charset="0"/>
              <a:buChar char="•"/>
            </a:pPr>
            <a:r>
              <a:rPr lang="en-AU" baseline="0" dirty="0" smtClean="0"/>
              <a:t>Articles</a:t>
            </a:r>
          </a:p>
          <a:p>
            <a:pPr marL="171450" indent="-171450">
              <a:buFont typeface="Arial" pitchFamily="34" charset="0"/>
              <a:buChar char="•"/>
            </a:pPr>
            <a:endParaRPr lang="en-AU" baseline="0" dirty="0" smtClean="0"/>
          </a:p>
          <a:p>
            <a:pPr marL="171450" indent="-171450">
              <a:buFont typeface="Arial" pitchFamily="34" charset="0"/>
              <a:buChar char="•"/>
            </a:pPr>
            <a:r>
              <a:rPr lang="en-AU" baseline="0" dirty="0" smtClean="0"/>
              <a:t>Print outs</a:t>
            </a:r>
          </a:p>
          <a:p>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Videos can be a great starting point as they are very non threating – users can learn the basic concepts and then explore further by reading the article.</a:t>
            </a:r>
          </a:p>
          <a:p>
            <a:r>
              <a:rPr lang="en-AU" dirty="0" smtClean="0"/>
              <a:t>The article has all the information about the topic.</a:t>
            </a:r>
          </a:p>
          <a:p>
            <a:endParaRPr lang="en-AU" dirty="0" smtClean="0"/>
          </a:p>
          <a:p>
            <a:r>
              <a:rPr lang="en-AU" dirty="0" smtClean="0"/>
              <a:t>To keep the pages short – so users don’t have to scroll too far the content is broken up in the sections and each section is hidden by default and can be shown be clicking the ‘Show Content’ button. The content can then be hidden by clicking the ‘hide content’ button.</a:t>
            </a:r>
          </a:p>
          <a:p>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The print out can be printed out so people can make notes and use them at home.</a:t>
            </a:r>
          </a:p>
          <a:p>
            <a:endParaRPr lang="en-AU" dirty="0" smtClean="0"/>
          </a:p>
          <a:p>
            <a:endParaRPr lang="en-AU" baseline="0" dirty="0" smtClean="0"/>
          </a:p>
        </p:txBody>
      </p:sp>
      <p:sp>
        <p:nvSpPr>
          <p:cNvPr id="4" name="Slide Number Placeholder 3"/>
          <p:cNvSpPr>
            <a:spLocks noGrp="1"/>
          </p:cNvSpPr>
          <p:nvPr>
            <p:ph type="sldNum" sz="quarter" idx="10"/>
          </p:nvPr>
        </p:nvSpPr>
        <p:spPr/>
        <p:txBody>
          <a:bodyPr/>
          <a:lstStyle/>
          <a:p>
            <a:fld id="{68977BA3-BC98-455D-B99E-9B77FB42561F}" type="slidenum">
              <a:rPr lang="en-AU" smtClean="0"/>
              <a:t>13</a:t>
            </a:fld>
            <a:endParaRPr lang="en-AU"/>
          </a:p>
        </p:txBody>
      </p:sp>
    </p:spTree>
    <p:extLst>
      <p:ext uri="{BB962C8B-B14F-4D97-AF65-F5344CB8AC3E}">
        <p14:creationId xmlns:p14="http://schemas.microsoft.com/office/powerpoint/2010/main" val="245573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To enabled trainers to easily</a:t>
            </a:r>
            <a:r>
              <a:rPr lang="en-AU" baseline="0" dirty="0" smtClean="0"/>
              <a:t> source relevant learning materials, </a:t>
            </a:r>
            <a:r>
              <a:rPr lang="en-AU" dirty="0" err="1" smtClean="0"/>
              <a:t>ForwardIT</a:t>
            </a:r>
            <a:r>
              <a:rPr lang="en-AU" dirty="0" smtClean="0"/>
              <a:t> learning materials have been mapped to all the competencies</a:t>
            </a:r>
            <a:r>
              <a:rPr lang="en-AU" baseline="0" dirty="0" smtClean="0"/>
              <a:t> for Cert 1 in Education and Skills Development.</a:t>
            </a:r>
          </a:p>
          <a:p>
            <a:endParaRPr lang="en-AU" baseline="0" dirty="0" smtClean="0"/>
          </a:p>
          <a:p>
            <a:r>
              <a:rPr lang="en-AU" dirty="0" smtClean="0"/>
              <a:t>The </a:t>
            </a:r>
            <a:r>
              <a:rPr lang="en-AU" dirty="0" err="1" smtClean="0"/>
              <a:t>ForwardIT</a:t>
            </a:r>
            <a:r>
              <a:rPr lang="en-AU" dirty="0" smtClean="0"/>
              <a:t> website has</a:t>
            </a:r>
            <a:r>
              <a:rPr lang="en-AU" baseline="0" dirty="0" smtClean="0"/>
              <a:t> a downloadable document which provides links to learning materials to deliver training on Cert 1 competencies – allowing trainers to have links open in readiness for the delivery of training and training packs.</a:t>
            </a:r>
            <a:endParaRPr lang="en-AU" dirty="0" smtClean="0"/>
          </a:p>
          <a:p>
            <a:endParaRPr lang="en-AU" dirty="0" smtClean="0"/>
          </a:p>
          <a:p>
            <a:r>
              <a:rPr lang="en-AU" dirty="0" err="1" smtClean="0"/>
              <a:t>ForwardIT</a:t>
            </a:r>
            <a:r>
              <a:rPr lang="en-AU" dirty="0" smtClean="0"/>
              <a:t> provides Innovation &amp; Business Skills Australia (IBSA) accredited</a:t>
            </a:r>
            <a:r>
              <a:rPr lang="en-AU" baseline="0" dirty="0" smtClean="0"/>
              <a:t> materials in particular Cert 1 in Information Digital Media and Technology.</a:t>
            </a:r>
          </a:p>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14</a:t>
            </a:fld>
            <a:endParaRPr lang="en-AU"/>
          </a:p>
        </p:txBody>
      </p:sp>
    </p:spTree>
    <p:extLst>
      <p:ext uri="{BB962C8B-B14F-4D97-AF65-F5344CB8AC3E}">
        <p14:creationId xmlns:p14="http://schemas.microsoft.com/office/powerpoint/2010/main" val="4219560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15</a:t>
            </a:fld>
            <a:endParaRPr lang="en-AU"/>
          </a:p>
        </p:txBody>
      </p:sp>
    </p:spTree>
    <p:extLst>
      <p:ext uri="{BB962C8B-B14F-4D97-AF65-F5344CB8AC3E}">
        <p14:creationId xmlns:p14="http://schemas.microsoft.com/office/powerpoint/2010/main" val="77861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There is a range of basic material that will help the novice learn the jargon</a:t>
            </a:r>
            <a:r>
              <a:rPr lang="en-AU" baseline="0" dirty="0" smtClean="0"/>
              <a:t> and how to use a computer and the internet</a:t>
            </a:r>
          </a:p>
          <a:p>
            <a:endParaRPr lang="en-AU" baseline="0" dirty="0" smtClean="0"/>
          </a:p>
          <a:p>
            <a:r>
              <a:rPr lang="en-AU" baseline="0" dirty="0" smtClean="0"/>
              <a:t>We hope that this is the information that a novice user will need to be able to CONFIDENTLY and COMPETENTLY use the website.</a:t>
            </a:r>
            <a:endParaRPr lang="en-AU" dirty="0" smtClean="0"/>
          </a:p>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16</a:t>
            </a:fld>
            <a:endParaRPr lang="en-AU"/>
          </a:p>
        </p:txBody>
      </p:sp>
    </p:spTree>
    <p:extLst>
      <p:ext uri="{BB962C8B-B14F-4D97-AF65-F5344CB8AC3E}">
        <p14:creationId xmlns:p14="http://schemas.microsoft.com/office/powerpoint/2010/main" val="1720265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22</a:t>
            </a:fld>
            <a:endParaRPr lang="en-AU"/>
          </a:p>
        </p:txBody>
      </p:sp>
    </p:spTree>
    <p:extLst>
      <p:ext uri="{BB962C8B-B14F-4D97-AF65-F5344CB8AC3E}">
        <p14:creationId xmlns:p14="http://schemas.microsoft.com/office/powerpoint/2010/main" val="778615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Or just search for the information they</a:t>
            </a:r>
            <a:r>
              <a:rPr lang="en-AU" baseline="0" dirty="0" smtClean="0"/>
              <a:t> want.</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24</a:t>
            </a:fld>
            <a:endParaRPr lang="en-AU"/>
          </a:p>
        </p:txBody>
      </p:sp>
    </p:spTree>
    <p:extLst>
      <p:ext uri="{BB962C8B-B14F-4D97-AF65-F5344CB8AC3E}">
        <p14:creationId xmlns:p14="http://schemas.microsoft.com/office/powerpoint/2010/main" val="835746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There are two ways to find the Jargon Buster </a:t>
            </a:r>
          </a:p>
          <a:p>
            <a:endParaRPr lang="en-AU" dirty="0" smtClean="0"/>
          </a:p>
          <a:p>
            <a:pPr marL="228600" indent="-228600">
              <a:buAutoNum type="arabicParenR"/>
            </a:pPr>
            <a:r>
              <a:rPr lang="en-AU" dirty="0" smtClean="0"/>
              <a:t>Through</a:t>
            </a:r>
            <a:r>
              <a:rPr lang="en-AU" baseline="0" dirty="0" smtClean="0"/>
              <a:t> the ‘Getting Started’ menu</a:t>
            </a:r>
          </a:p>
          <a:p>
            <a:pPr marL="228600" indent="-228600">
              <a:buAutoNum type="arabicParenR"/>
            </a:pPr>
            <a:r>
              <a:rPr lang="en-AU" baseline="0" dirty="0" smtClean="0"/>
              <a:t>Through the ‘What’s popular this month’</a:t>
            </a:r>
            <a:br>
              <a:rPr lang="en-AU" baseline="0" dirty="0" smtClean="0"/>
            </a:br>
            <a:endParaRPr lang="en-AU" baseline="0" dirty="0" smtClean="0"/>
          </a:p>
          <a:p>
            <a:pPr marL="0" indent="0">
              <a:buNone/>
            </a:pPr>
            <a:r>
              <a:rPr lang="en-AU" baseline="0" dirty="0" smtClean="0"/>
              <a:t>Jargon buster contains </a:t>
            </a:r>
            <a:r>
              <a:rPr lang="en-AU" dirty="0" smtClean="0"/>
              <a:t>Plain English explanations.</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25</a:t>
            </a:fld>
            <a:endParaRPr lang="en-AU"/>
          </a:p>
        </p:txBody>
      </p:sp>
    </p:spTree>
    <p:extLst>
      <p:ext uri="{BB962C8B-B14F-4D97-AF65-F5344CB8AC3E}">
        <p14:creationId xmlns:p14="http://schemas.microsoft.com/office/powerpoint/2010/main" val="2592484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 can find us on Facebook and Twitter</a:t>
            </a:r>
            <a:r>
              <a:rPr lang="en-AU" baseline="0" dirty="0" smtClean="0"/>
              <a:t> but you can also use both as a sand pit (somewhere to practice) </a:t>
            </a:r>
          </a:p>
          <a:p>
            <a:endParaRPr lang="en-AU" baseline="0" dirty="0" smtClean="0"/>
          </a:p>
          <a:p>
            <a:r>
              <a:rPr lang="en-AU" baseline="0" dirty="0" smtClean="0"/>
              <a:t>Feel free to send us messages, leave comments, send us tweets and we will reply – not instantly but we will reply. </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26</a:t>
            </a:fld>
            <a:endParaRPr lang="en-AU"/>
          </a:p>
        </p:txBody>
      </p:sp>
    </p:spTree>
    <p:extLst>
      <p:ext uri="{BB962C8B-B14F-4D97-AF65-F5344CB8AC3E}">
        <p14:creationId xmlns:p14="http://schemas.microsoft.com/office/powerpoint/2010/main" val="152883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2</a:t>
            </a:fld>
            <a:endParaRPr lang="en-AU"/>
          </a:p>
        </p:txBody>
      </p:sp>
    </p:spTree>
    <p:extLst>
      <p:ext uri="{BB962C8B-B14F-4D97-AF65-F5344CB8AC3E}">
        <p14:creationId xmlns:p14="http://schemas.microsoft.com/office/powerpoint/2010/main" val="727664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27</a:t>
            </a:fld>
            <a:endParaRPr lang="en-AU"/>
          </a:p>
        </p:txBody>
      </p:sp>
    </p:spTree>
    <p:extLst>
      <p:ext uri="{BB962C8B-B14F-4D97-AF65-F5344CB8AC3E}">
        <p14:creationId xmlns:p14="http://schemas.microsoft.com/office/powerpoint/2010/main" val="2289606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AU" smtClean="0"/>
              <a:t>Attribution — You must give the original author credit i.e. the South Australian government.</a:t>
            </a:r>
          </a:p>
          <a:p>
            <a:endParaRPr lang="en-AU" smtClean="0"/>
          </a:p>
          <a:p>
            <a:r>
              <a:rPr lang="en-AU" smtClean="0"/>
              <a:t>Non-Commercial — You may not use this work for commercial purposes.</a:t>
            </a:r>
          </a:p>
          <a:p>
            <a:endParaRPr lang="en-AU" smtClean="0"/>
          </a:p>
          <a:p>
            <a:r>
              <a:rPr lang="en-AU" smtClean="0"/>
              <a:t>No Derivative Works — You may not alter, transform, or build upon this work – we have included this condition to ensure that the quality and integrity of the ForwardIT materials is maintained. </a:t>
            </a:r>
          </a:p>
        </p:txBody>
      </p:sp>
      <p:sp>
        <p:nvSpPr>
          <p:cNvPr id="43012"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D18A7AB3-C2F6-4962-A3ED-1C2EA6795007}" type="slidenum">
              <a:rPr lang="en-AU" sz="1200" smtClean="0"/>
              <a:pPr/>
              <a:t>29</a:t>
            </a:fld>
            <a:endParaRPr lang="en-AU" sz="12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If</a:t>
            </a:r>
            <a:r>
              <a:rPr lang="en-AU" baseline="0" dirty="0" smtClean="0"/>
              <a:t> you haven’t already please register for the Facilitator Guide. This will give you access to the Facilitator section on the website and we will be able to </a:t>
            </a:r>
            <a:r>
              <a:rPr lang="en-AU" baseline="0" dirty="0" err="1" smtClean="0"/>
              <a:t>occassionally</a:t>
            </a:r>
            <a:r>
              <a:rPr lang="en-AU" baseline="0" dirty="0" smtClean="0"/>
              <a:t> email you information and updates about ForwardIT.</a:t>
            </a:r>
          </a:p>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30</a:t>
            </a:fld>
            <a:endParaRPr lang="en-AU"/>
          </a:p>
        </p:txBody>
      </p:sp>
    </p:spTree>
    <p:extLst>
      <p:ext uri="{BB962C8B-B14F-4D97-AF65-F5344CB8AC3E}">
        <p14:creationId xmlns:p14="http://schemas.microsoft.com/office/powerpoint/2010/main" val="2039776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you register</a:t>
            </a:r>
            <a:r>
              <a:rPr lang="en-AU" baseline="0" dirty="0" smtClean="0"/>
              <a:t> for the Facilitator Guide and Promotional material you will be sent a link so you can access the guide and a range of promotional material.</a:t>
            </a:r>
          </a:p>
          <a:p>
            <a:endParaRPr lang="en-AU" baseline="0" dirty="0" smtClean="0"/>
          </a:p>
          <a:p>
            <a:r>
              <a:rPr lang="en-AU" baseline="0" dirty="0" smtClean="0"/>
              <a:t>Desktop icon</a:t>
            </a:r>
          </a:p>
          <a:p>
            <a:r>
              <a:rPr lang="en-AU" baseline="0" dirty="0" smtClean="0"/>
              <a:t>Posters</a:t>
            </a:r>
          </a:p>
          <a:p>
            <a:r>
              <a:rPr lang="en-AU" baseline="0" dirty="0" smtClean="0"/>
              <a:t>Bookmarks</a:t>
            </a:r>
          </a:p>
          <a:p>
            <a:endParaRPr lang="en-AU" baseline="0" dirty="0" smtClean="0"/>
          </a:p>
          <a:p>
            <a:r>
              <a:rPr lang="en-AU" baseline="0" dirty="0" smtClean="0"/>
              <a:t>You can contact us to order bookmarks, brochures and mouse mats.</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31</a:t>
            </a:fld>
            <a:endParaRPr lang="en-AU"/>
          </a:p>
        </p:txBody>
      </p:sp>
    </p:spTree>
    <p:extLst>
      <p:ext uri="{BB962C8B-B14F-4D97-AF65-F5344CB8AC3E}">
        <p14:creationId xmlns:p14="http://schemas.microsoft.com/office/powerpoint/2010/main" val="4156219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you have</a:t>
            </a:r>
            <a:r>
              <a:rPr lang="en-AU" baseline="0" dirty="0" smtClean="0"/>
              <a:t> a look at ForwardIT the first thing you should do is register for the Guide.</a:t>
            </a:r>
          </a:p>
          <a:p>
            <a:endParaRPr lang="en-AU" baseline="0" dirty="0" smtClean="0"/>
          </a:p>
          <a:p>
            <a:r>
              <a:rPr lang="en-AU" baseline="0" dirty="0" smtClean="0"/>
              <a:t>This contains handy information to help you get the most from the website.</a:t>
            </a:r>
          </a:p>
          <a:p>
            <a:r>
              <a:rPr lang="en-AU" baseline="0" dirty="0" smtClean="0"/>
              <a:t/>
            </a:r>
            <a:br>
              <a:rPr lang="en-AU" baseline="0" dirty="0" smtClean="0"/>
            </a:br>
            <a:r>
              <a:rPr lang="en-AU" baseline="0" dirty="0" smtClean="0"/>
              <a:t>You do not need to register for an Information Session as you are in one.</a:t>
            </a:r>
          </a:p>
          <a:p>
            <a:endParaRPr lang="en-AU" baseline="0" dirty="0" smtClean="0"/>
          </a:p>
          <a:p>
            <a:endParaRPr lang="en-AU" baseline="0" dirty="0" smtClean="0"/>
          </a:p>
          <a:p>
            <a:r>
              <a:rPr lang="en-AU" baseline="0" dirty="0" smtClean="0"/>
              <a:t>When you register you will receive an email with a link to a hidden section of the website with all sorts of resources to help you use and promote the website to your clients and staff. </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32</a:t>
            </a:fld>
            <a:endParaRPr lang="en-AU"/>
          </a:p>
        </p:txBody>
      </p:sp>
    </p:spTree>
    <p:extLst>
      <p:ext uri="{BB962C8B-B14F-4D97-AF65-F5344CB8AC3E}">
        <p14:creationId xmlns:p14="http://schemas.microsoft.com/office/powerpoint/2010/main" val="938019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 are welcome to tell your friends, colleagues, organisation you volunteer</a:t>
            </a:r>
            <a:r>
              <a:rPr lang="en-AU" baseline="0" dirty="0" smtClean="0"/>
              <a:t> for about ForwardIT.</a:t>
            </a:r>
          </a:p>
          <a:p>
            <a:endParaRPr lang="en-AU" baseline="0" dirty="0" smtClean="0"/>
          </a:p>
          <a:p>
            <a:r>
              <a:rPr lang="en-AU" baseline="0" dirty="0" smtClean="0"/>
              <a:t>Anyone in the world can use ForwardIT but here in SA we offer Information Sessions.</a:t>
            </a:r>
          </a:p>
          <a:p>
            <a:endParaRPr lang="en-AU" baseline="0" dirty="0" smtClean="0"/>
          </a:p>
          <a:p>
            <a:r>
              <a:rPr lang="en-AU" baseline="0" dirty="0" smtClean="0"/>
              <a:t>We believe it is important for everyone to have the skills and knowledge to safely and confidently use the internet – so please don’t hesitate to spread the word about ForwardIT</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33</a:t>
            </a:fld>
            <a:endParaRPr lang="en-AU"/>
          </a:p>
        </p:txBody>
      </p:sp>
    </p:spTree>
    <p:extLst>
      <p:ext uri="{BB962C8B-B14F-4D97-AF65-F5344CB8AC3E}">
        <p14:creationId xmlns:p14="http://schemas.microsoft.com/office/powerpoint/2010/main" val="22326805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34</a:t>
            </a:fld>
            <a:endParaRPr lang="en-AU"/>
          </a:p>
        </p:txBody>
      </p:sp>
    </p:spTree>
    <p:extLst>
      <p:ext uri="{BB962C8B-B14F-4D97-AF65-F5344CB8AC3E}">
        <p14:creationId xmlns:p14="http://schemas.microsoft.com/office/powerpoint/2010/main" val="3403479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r>
              <a:rPr lang="en-AU" dirty="0" smtClean="0"/>
              <a:t>Feel free to get in touch.</a:t>
            </a:r>
          </a:p>
          <a:p>
            <a:endParaRPr lang="en-AU" dirty="0" smtClean="0"/>
          </a:p>
          <a:p>
            <a:endParaRPr lang="en-AU" dirty="0" smtClean="0"/>
          </a:p>
          <a:p>
            <a:r>
              <a:rPr lang="en-AU" b="1" dirty="0" smtClean="0"/>
              <a:t>PRESENTER</a:t>
            </a:r>
            <a:br>
              <a:rPr lang="en-AU" b="1" dirty="0" smtClean="0"/>
            </a:br>
            <a:r>
              <a:rPr lang="en-AU" b="1" dirty="0" smtClean="0"/>
              <a:t/>
            </a:r>
            <a:br>
              <a:rPr lang="en-AU" b="1" dirty="0" smtClean="0"/>
            </a:br>
            <a:r>
              <a:rPr lang="en-AU" b="1" dirty="0" smtClean="0"/>
              <a:t>Book</a:t>
            </a:r>
            <a:r>
              <a:rPr lang="en-AU" b="1" baseline="0" dirty="0" smtClean="0"/>
              <a:t> marks</a:t>
            </a:r>
          </a:p>
          <a:p>
            <a:endParaRPr lang="en-AU" b="1" baseline="0" dirty="0" smtClean="0"/>
          </a:p>
          <a:p>
            <a:r>
              <a:rPr lang="en-AU" b="1" baseline="0" dirty="0" smtClean="0"/>
              <a:t>Mouse mats </a:t>
            </a:r>
          </a:p>
          <a:p>
            <a:endParaRPr lang="en-AU" b="1" baseline="0" dirty="0" smtClean="0"/>
          </a:p>
          <a:p>
            <a:r>
              <a:rPr lang="en-AU" b="1" baseline="0" dirty="0" smtClean="0"/>
              <a:t>Evaluation forms </a:t>
            </a:r>
            <a:endParaRPr lang="en-AU" b="1"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a:t>
            </a:r>
            <a:r>
              <a:rPr lang="en-AU" baseline="0" dirty="0" smtClean="0"/>
              <a:t> digital world has become part of many people’s every day life and is everywhere in our lives.</a:t>
            </a:r>
          </a:p>
          <a:p>
            <a:endParaRPr lang="en-AU" baseline="0" dirty="0" smtClean="0"/>
          </a:p>
          <a:p>
            <a:r>
              <a:rPr lang="en-AU" baseline="0" dirty="0" smtClean="0"/>
              <a:t>You don’t have to be digitally literate to have heard of Facebook, Twitter or YouTube – digital language has become part of the language of today. </a:t>
            </a:r>
          </a:p>
          <a:p>
            <a:endParaRPr lang="en-AU" baseline="0" dirty="0" smtClean="0"/>
          </a:p>
          <a:p>
            <a:r>
              <a:rPr lang="en-AU" baseline="0" dirty="0" smtClean="0"/>
              <a:t>When you listen to the radio or watch TV you are invited to ‘tweet’, ‘like us on Facebook’, visit the website for more information or download the factsheet.</a:t>
            </a:r>
          </a:p>
          <a:p>
            <a:endParaRPr lang="en-AU" baseline="0" dirty="0" smtClean="0"/>
          </a:p>
          <a:p>
            <a:r>
              <a:rPr lang="en-AU" baseline="0" dirty="0" smtClean="0"/>
              <a:t>More and more information and services are available online – especially</a:t>
            </a:r>
            <a:r>
              <a:rPr lang="en-AU" dirty="0" smtClean="0"/>
              <a:t> government services.</a:t>
            </a:r>
            <a:endParaRPr lang="en-AU" baseline="0" dirty="0" smtClean="0"/>
          </a:p>
          <a:p>
            <a:endParaRPr lang="en-AU" baseline="0" dirty="0" smtClean="0"/>
          </a:p>
          <a:p>
            <a:r>
              <a:rPr lang="en-AU" baseline="0" dirty="0" smtClean="0"/>
              <a:t>English research shows that the average person can </a:t>
            </a:r>
            <a:r>
              <a:rPr lang="en-AU" dirty="0" smtClean="0"/>
              <a:t>save </a:t>
            </a:r>
            <a:r>
              <a:rPr lang="en-AU" baseline="0" dirty="0" smtClean="0"/>
              <a:t>significant amounts of money shopping online. For example, if you book a airline ticket over the phone it can cost more than booking the same ticket online.</a:t>
            </a:r>
          </a:p>
          <a:p>
            <a:endParaRPr lang="en-AU" baseline="0" dirty="0" smtClean="0"/>
          </a:p>
          <a:p>
            <a:r>
              <a:rPr lang="en-AU" baseline="0" dirty="0" smtClean="0"/>
              <a:t>Being to able access comparison websites enables people to save money on a wide range of purchases. </a:t>
            </a:r>
          </a:p>
          <a:p>
            <a:endParaRPr lang="en-AU" dirty="0"/>
          </a:p>
          <a:p>
            <a:r>
              <a:rPr lang="en-AU" baseline="0" dirty="0" smtClean="0"/>
              <a:t>For some people not being able to understand</a:t>
            </a:r>
            <a:r>
              <a:rPr lang="en-AU" dirty="0" smtClean="0"/>
              <a:t> the language and use the tools of the 21</a:t>
            </a:r>
            <a:r>
              <a:rPr lang="en-AU" baseline="30000" dirty="0" smtClean="0"/>
              <a:t>st</a:t>
            </a:r>
            <a:r>
              <a:rPr lang="en-AU" dirty="0" smtClean="0"/>
              <a:t> Century puts them at a disadvantage</a:t>
            </a:r>
            <a:r>
              <a:rPr lang="en-AU" baseline="0" dirty="0" smtClean="0"/>
              <a:t> – they don’t know what a lot of people are talking about and can feel excluded along with not being able to save time and money by shopping and transacting online. </a:t>
            </a:r>
          </a:p>
          <a:p>
            <a:endParaRPr lang="en-AU" baseline="0" dirty="0" smtClean="0"/>
          </a:p>
          <a:p>
            <a:endParaRPr lang="en-AU" baseline="0" dirty="0" smtClean="0"/>
          </a:p>
          <a:p>
            <a:r>
              <a:rPr lang="en-AU" baseline="0" dirty="0" smtClean="0"/>
              <a:t>DIGITAL LITERACY IS IMPORTANT BECAUSE:</a:t>
            </a:r>
          </a:p>
          <a:p>
            <a:endParaRPr lang="en-AU" baseline="0" dirty="0" smtClean="0"/>
          </a:p>
          <a:p>
            <a:r>
              <a:rPr lang="en-AU" baseline="0" dirty="0" smtClean="0"/>
              <a:t>Skills for Workforce participation, productivity and social well being of citizens</a:t>
            </a:r>
          </a:p>
          <a:p>
            <a:endParaRPr lang="en-AU" baseline="0" dirty="0" smtClean="0"/>
          </a:p>
          <a:p>
            <a:r>
              <a:rPr lang="en-AU" baseline="0" dirty="0" smtClean="0"/>
              <a:t>Use of internet is becoming part of daily life</a:t>
            </a:r>
          </a:p>
          <a:p>
            <a:endParaRPr lang="en-AU" baseline="0" dirty="0" smtClean="0"/>
          </a:p>
          <a:p>
            <a:r>
              <a:rPr lang="en-AU" baseline="0" dirty="0" smtClean="0"/>
              <a:t>National Broadband Network is being rolled out</a:t>
            </a:r>
          </a:p>
          <a:p>
            <a:endParaRPr lang="en-AU" baseline="0" dirty="0" smtClean="0"/>
          </a:p>
          <a:p>
            <a:r>
              <a:rPr lang="en-AU" baseline="0" dirty="0" smtClean="0"/>
              <a:t>Build competence and confidence in using the internet so people can participate online</a:t>
            </a:r>
          </a:p>
          <a:p>
            <a:endParaRPr lang="en-AU" baseline="0" dirty="0" smtClean="0"/>
          </a:p>
          <a:p>
            <a:endParaRPr lang="en-AU" baseline="0" dirty="0" smtClean="0"/>
          </a:p>
          <a:p>
            <a:endParaRPr lang="en-AU" baseline="0" dirty="0" smtClean="0"/>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3</a:t>
            </a:fld>
            <a:endParaRPr lang="en-AU"/>
          </a:p>
        </p:txBody>
      </p:sp>
    </p:spTree>
    <p:extLst>
      <p:ext uri="{BB962C8B-B14F-4D97-AF65-F5344CB8AC3E}">
        <p14:creationId xmlns:p14="http://schemas.microsoft.com/office/powerpoint/2010/main" val="2329782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more</a:t>
            </a:r>
            <a:r>
              <a:rPr lang="en-AU" baseline="0" dirty="0" smtClean="0"/>
              <a:t> you earn, the better educated you are the more likely you are to be a user of the internet.</a:t>
            </a:r>
          </a:p>
          <a:p>
            <a:endParaRPr lang="en-AU" baseline="0" dirty="0" smtClean="0"/>
          </a:p>
          <a:p>
            <a:r>
              <a:rPr lang="en-AU" baseline="0" dirty="0" smtClean="0"/>
              <a:t>The irony is that the people who don’t use the internet are likely to gain from using the internet.</a:t>
            </a:r>
          </a:p>
          <a:p>
            <a:endParaRPr lang="en-AU" baseline="0" dirty="0" smtClean="0"/>
          </a:p>
          <a:p>
            <a:r>
              <a:rPr lang="en-AU" baseline="0" dirty="0" smtClean="0"/>
              <a:t>Often people say things such as ‘the internet isn’t for me’ and ‘it’s too hard’ as reasons for not using the internet.</a:t>
            </a:r>
          </a:p>
          <a:p>
            <a:endParaRPr lang="en-AU" baseline="0" dirty="0" smtClean="0"/>
          </a:p>
          <a:p>
            <a:r>
              <a:rPr lang="en-AU" baseline="0" dirty="0" smtClean="0"/>
              <a:t>The reality is that the internet literally has something for everyone and it actually not ‘hard’.</a:t>
            </a:r>
          </a:p>
          <a:p>
            <a:endParaRPr lang="en-AU" baseline="0" dirty="0" smtClean="0"/>
          </a:p>
          <a:p>
            <a:endParaRPr lang="en-AU" baseline="0" dirty="0" smtClean="0"/>
          </a:p>
          <a:p>
            <a:r>
              <a:rPr lang="en-AU" baseline="0" dirty="0" smtClean="0"/>
              <a:t>SO IF THE NBN IS COMING – THERE ARE A LOT OF PEOPLE WHO WON”T BE READY TO TAKE ADVANTAGE OF EVERYTHING ON OFFER</a:t>
            </a:r>
          </a:p>
          <a:p>
            <a:endParaRPr lang="en-AU" baseline="0" dirty="0" smtClean="0"/>
          </a:p>
        </p:txBody>
      </p:sp>
      <p:sp>
        <p:nvSpPr>
          <p:cNvPr id="4" name="Slide Number Placeholder 3"/>
          <p:cNvSpPr>
            <a:spLocks noGrp="1"/>
          </p:cNvSpPr>
          <p:nvPr>
            <p:ph type="sldNum" sz="quarter" idx="10"/>
          </p:nvPr>
        </p:nvSpPr>
        <p:spPr/>
        <p:txBody>
          <a:bodyPr/>
          <a:lstStyle/>
          <a:p>
            <a:fld id="{68977BA3-BC98-455D-B99E-9B77FB42561F}" type="slidenum">
              <a:rPr lang="en-AU" smtClean="0"/>
              <a:t>4</a:t>
            </a:fld>
            <a:endParaRPr lang="en-AU"/>
          </a:p>
        </p:txBody>
      </p:sp>
    </p:spTree>
    <p:extLst>
      <p:ext uri="{BB962C8B-B14F-4D97-AF65-F5344CB8AC3E}">
        <p14:creationId xmlns:p14="http://schemas.microsoft.com/office/powerpoint/2010/main" val="1835114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dirty="0" smtClean="0"/>
              <a:t>Easy to navigate</a:t>
            </a:r>
            <a:r>
              <a:rPr lang="en-AU" baseline="0" dirty="0" smtClean="0"/>
              <a:t> website that provides learning materials to help people use the internet</a:t>
            </a:r>
          </a:p>
          <a:p>
            <a:pPr marL="171450" indent="-171450">
              <a:buFontTx/>
              <a:buChar char="-"/>
            </a:pPr>
            <a:endParaRPr lang="en-AU" baseline="0" dirty="0" smtClean="0"/>
          </a:p>
          <a:p>
            <a:pPr marL="171450" indent="-171450">
              <a:buFontTx/>
              <a:buChar char="-"/>
            </a:pPr>
            <a:r>
              <a:rPr lang="en-AU" baseline="0" dirty="0" smtClean="0"/>
              <a:t>Range of topics and sections</a:t>
            </a:r>
          </a:p>
          <a:p>
            <a:pPr marL="171450" indent="-171450">
              <a:buFontTx/>
              <a:buChar char="-"/>
            </a:pPr>
            <a:endParaRPr lang="en-AU" baseline="0" dirty="0" smtClean="0"/>
          </a:p>
          <a:p>
            <a:pPr marL="171450" indent="-171450">
              <a:buFontTx/>
              <a:buChar char="-"/>
            </a:pPr>
            <a:r>
              <a:rPr lang="en-AU" baseline="0" dirty="0" smtClean="0"/>
              <a:t>From Foundation skills, employees and home business – coming soon e-learning</a:t>
            </a:r>
            <a:endParaRPr lang="en-AU" baseline="0" dirty="0"/>
          </a:p>
          <a:p>
            <a:pPr marL="171450" indent="-171450">
              <a:buFontTx/>
              <a:buChar char="-"/>
            </a:pPr>
            <a:endParaRPr lang="en-AU" baseline="0" dirty="0"/>
          </a:p>
          <a:p>
            <a:pPr marL="171450" indent="-171450">
              <a:buFontTx/>
              <a:buChar char="-"/>
            </a:pPr>
            <a:r>
              <a:rPr lang="en-AU" baseline="0" dirty="0" smtClean="0"/>
              <a:t>Features – </a:t>
            </a:r>
            <a:r>
              <a:rPr lang="en-AU" baseline="0" dirty="0" err="1" smtClean="0"/>
              <a:t>Auslan</a:t>
            </a:r>
            <a:r>
              <a:rPr lang="en-AU" baseline="0" dirty="0" smtClean="0"/>
              <a:t>, </a:t>
            </a:r>
            <a:r>
              <a:rPr lang="en-AU" baseline="0" dirty="0" err="1" smtClean="0"/>
              <a:t>Readspeaker</a:t>
            </a:r>
            <a:r>
              <a:rPr lang="en-AU" baseline="0" dirty="0" smtClean="0"/>
              <a:t> for people with low levels of literacy</a:t>
            </a:r>
          </a:p>
        </p:txBody>
      </p:sp>
      <p:sp>
        <p:nvSpPr>
          <p:cNvPr id="4" name="Slide Number Placeholder 3"/>
          <p:cNvSpPr>
            <a:spLocks noGrp="1"/>
          </p:cNvSpPr>
          <p:nvPr>
            <p:ph type="sldNum" sz="quarter" idx="10"/>
          </p:nvPr>
        </p:nvSpPr>
        <p:spPr/>
        <p:txBody>
          <a:bodyPr/>
          <a:lstStyle/>
          <a:p>
            <a:fld id="{68977BA3-BC98-455D-B99E-9B77FB42561F}" type="slidenum">
              <a:rPr lang="en-AU" smtClean="0"/>
              <a:t>6</a:t>
            </a:fld>
            <a:endParaRPr lang="en-AU"/>
          </a:p>
        </p:txBody>
      </p:sp>
    </p:spTree>
    <p:extLst>
      <p:ext uri="{BB962C8B-B14F-4D97-AF65-F5344CB8AC3E}">
        <p14:creationId xmlns:p14="http://schemas.microsoft.com/office/powerpoint/2010/main" val="885420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ForwardIT is</a:t>
            </a:r>
            <a:r>
              <a:rPr lang="en-AU" baseline="0" dirty="0" smtClean="0"/>
              <a:t> designed to be used in a supported environment with the learner being guided through the website until they are confident enough to use the website on their own.</a:t>
            </a:r>
          </a:p>
          <a:p>
            <a:endParaRPr lang="en-AU" baseline="0" dirty="0" smtClean="0"/>
          </a:p>
          <a:p>
            <a:r>
              <a:rPr lang="en-AU" baseline="0" dirty="0" smtClean="0"/>
              <a:t>By using the website in libraries, community centres </a:t>
            </a:r>
            <a:r>
              <a:rPr lang="en-AU" baseline="0" dirty="0" err="1" smtClean="0"/>
              <a:t>etc</a:t>
            </a:r>
            <a:r>
              <a:rPr lang="en-AU" baseline="0" dirty="0" smtClean="0"/>
              <a:t> there will always be someone around who can help if the learner has a question.</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7</a:t>
            </a:fld>
            <a:endParaRPr lang="en-AU"/>
          </a:p>
        </p:txBody>
      </p:sp>
    </p:spTree>
    <p:extLst>
      <p:ext uri="{BB962C8B-B14F-4D97-AF65-F5344CB8AC3E}">
        <p14:creationId xmlns:p14="http://schemas.microsoft.com/office/powerpoint/2010/main" val="2073826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 don’t need to be an expert, you need to be a guide.</a:t>
            </a:r>
          </a:p>
          <a:p>
            <a:endParaRPr lang="en-AU" dirty="0" smtClean="0"/>
          </a:p>
          <a:p>
            <a:r>
              <a:rPr lang="en-AU" dirty="0" smtClean="0"/>
              <a:t>You need to be able to help someone find the answer on the website and then maybe</a:t>
            </a:r>
            <a:r>
              <a:rPr lang="en-AU" baseline="0" dirty="0" smtClean="0"/>
              <a:t> ‘out’ on the web.</a:t>
            </a:r>
          </a:p>
          <a:p>
            <a:endParaRPr lang="en-AU" baseline="0" dirty="0" smtClean="0"/>
          </a:p>
          <a:p>
            <a:r>
              <a:rPr lang="en-AU" baseline="0" dirty="0" smtClean="0"/>
              <a:t>You don’t need to know what twitter is you just need to know how to find the video and the article.</a:t>
            </a:r>
            <a:endParaRPr lang="en-AU" dirty="0" smtClean="0"/>
          </a:p>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8</a:t>
            </a:fld>
            <a:endParaRPr lang="en-AU"/>
          </a:p>
        </p:txBody>
      </p:sp>
    </p:spTree>
    <p:extLst>
      <p:ext uri="{BB962C8B-B14F-4D97-AF65-F5344CB8AC3E}">
        <p14:creationId xmlns:p14="http://schemas.microsoft.com/office/powerpoint/2010/main" val="1733320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There is no pathway through the website. The user</a:t>
            </a:r>
            <a:r>
              <a:rPr lang="en-AU" baseline="0" dirty="0" smtClean="0"/>
              <a:t> can start anywhere. Just like websites like Amazon we list articles that might be of interest to the learner – for example Gmail – listed next to the information about email is information on staying safe online and passwords.</a:t>
            </a:r>
            <a:endParaRPr lang="en-AU" dirty="0" smtClean="0"/>
          </a:p>
          <a:p>
            <a:endParaRPr lang="en-AU" dirty="0" smtClean="0"/>
          </a:p>
          <a:p>
            <a:r>
              <a:rPr lang="en-AU" dirty="0" smtClean="0"/>
              <a:t>Some</a:t>
            </a:r>
            <a:r>
              <a:rPr lang="en-AU" baseline="0" dirty="0" smtClean="0"/>
              <a:t> people use the website once to answer one question, some people will work their way through all the content</a:t>
            </a:r>
            <a:endParaRPr lang="en-AU" dirty="0" smtClean="0"/>
          </a:p>
          <a:p>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9</a:t>
            </a:fld>
            <a:endParaRPr lang="en-AU"/>
          </a:p>
        </p:txBody>
      </p:sp>
    </p:spTree>
    <p:extLst>
      <p:ext uri="{BB962C8B-B14F-4D97-AF65-F5344CB8AC3E}">
        <p14:creationId xmlns:p14="http://schemas.microsoft.com/office/powerpoint/2010/main" val="2487409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Users</a:t>
            </a:r>
            <a:r>
              <a:rPr lang="en-AU" baseline="0" dirty="0" smtClean="0"/>
              <a:t> can watch/read the content as much and as often as they like.</a:t>
            </a:r>
          </a:p>
          <a:p>
            <a:endParaRPr lang="en-AU" baseline="0" dirty="0" smtClean="0"/>
          </a:p>
          <a:p>
            <a:r>
              <a:rPr lang="en-AU" baseline="0" dirty="0" smtClean="0"/>
              <a:t>As there is no class structure or time table they need to stick to they can take all the time they need to get to really know the material and to practice knowing they can refer back to the material at any time. </a:t>
            </a:r>
          </a:p>
          <a:p>
            <a:endParaRPr lang="en-AU" baseline="0" dirty="0" smtClean="0"/>
          </a:p>
          <a:p>
            <a:r>
              <a:rPr lang="en-AU" baseline="0" dirty="0" smtClean="0"/>
              <a:t>With the learner being able to take handouts away, they can continue their learning and practice in their own time. </a:t>
            </a:r>
            <a:endParaRPr lang="en-AU" dirty="0"/>
          </a:p>
        </p:txBody>
      </p:sp>
      <p:sp>
        <p:nvSpPr>
          <p:cNvPr id="4" name="Slide Number Placeholder 3"/>
          <p:cNvSpPr>
            <a:spLocks noGrp="1"/>
          </p:cNvSpPr>
          <p:nvPr>
            <p:ph type="sldNum" sz="quarter" idx="10"/>
          </p:nvPr>
        </p:nvSpPr>
        <p:spPr/>
        <p:txBody>
          <a:bodyPr/>
          <a:lstStyle/>
          <a:p>
            <a:fld id="{68977BA3-BC98-455D-B99E-9B77FB42561F}" type="slidenum">
              <a:rPr lang="en-AU" smtClean="0"/>
              <a:t>10</a:t>
            </a:fld>
            <a:endParaRPr lang="en-AU"/>
          </a:p>
        </p:txBody>
      </p:sp>
    </p:spTree>
    <p:extLst>
      <p:ext uri="{BB962C8B-B14F-4D97-AF65-F5344CB8AC3E}">
        <p14:creationId xmlns:p14="http://schemas.microsoft.com/office/powerpoint/2010/main" val="1794209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859F43A5-A139-4064-9AA9-1074BE7020CE}" type="datetimeFigureOut">
              <a:rPr lang="en-AU" smtClean="0"/>
              <a:t>8/02/2013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1264537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59F43A5-A139-4064-9AA9-1074BE7020CE}" type="datetimeFigureOut">
              <a:rPr lang="en-AU" smtClean="0"/>
              <a:t>8/02/2013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2312965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59F43A5-A139-4064-9AA9-1074BE7020CE}" type="datetimeFigureOut">
              <a:rPr lang="en-AU" smtClean="0"/>
              <a:t>8/02/2013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27541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92D050"/>
                </a:solidFill>
                <a:latin typeface="Tahoma" pitchFamily="34" charset="0"/>
                <a:ea typeface="Tahoma" pitchFamily="34" charset="0"/>
                <a:cs typeface="Tahoma" pitchFamily="34" charset="0"/>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lvl1pPr>
              <a:defRPr>
                <a:solidFill>
                  <a:srgbClr val="92D050"/>
                </a:solidFill>
                <a:latin typeface="Tahoma" pitchFamily="34" charset="0"/>
                <a:ea typeface="Tahoma" pitchFamily="34" charset="0"/>
                <a:cs typeface="Tahoma" pitchFamily="34" charset="0"/>
              </a:defRPr>
            </a:lvl1pPr>
            <a:lvl2pPr>
              <a:defRPr>
                <a:solidFill>
                  <a:srgbClr val="92D050"/>
                </a:solidFill>
                <a:latin typeface="Tahoma" pitchFamily="34" charset="0"/>
                <a:ea typeface="Tahoma" pitchFamily="34" charset="0"/>
                <a:cs typeface="Tahoma" pitchFamily="34" charset="0"/>
              </a:defRPr>
            </a:lvl2pPr>
            <a:lvl3pPr>
              <a:defRPr>
                <a:solidFill>
                  <a:srgbClr val="92D050"/>
                </a:solidFill>
                <a:latin typeface="Tahoma" pitchFamily="34" charset="0"/>
                <a:ea typeface="Tahoma" pitchFamily="34" charset="0"/>
                <a:cs typeface="Tahoma" pitchFamily="34" charset="0"/>
              </a:defRPr>
            </a:lvl3pPr>
            <a:lvl4pPr>
              <a:defRPr>
                <a:solidFill>
                  <a:srgbClr val="92D050"/>
                </a:solidFill>
                <a:latin typeface="Tahoma" pitchFamily="34" charset="0"/>
                <a:ea typeface="Tahoma" pitchFamily="34" charset="0"/>
                <a:cs typeface="Tahoma" pitchFamily="34" charset="0"/>
              </a:defRPr>
            </a:lvl4pPr>
            <a:lvl5pPr>
              <a:defRPr>
                <a:solidFill>
                  <a:srgbClr val="92D050"/>
                </a:solidFill>
                <a:latin typeface="Tahoma" pitchFamily="34" charset="0"/>
                <a:ea typeface="Tahoma" pitchFamily="34" charset="0"/>
                <a:cs typeface="Tahom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859F43A5-A139-4064-9AA9-1074BE7020CE}" type="datetimeFigureOut">
              <a:rPr lang="en-AU" smtClean="0"/>
              <a:t>8/02/2013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15386758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9F43A5-A139-4064-9AA9-1074BE7020CE}" type="datetimeFigureOut">
              <a:rPr lang="en-AU" smtClean="0"/>
              <a:t>8/02/2013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969682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859F43A5-A139-4064-9AA9-1074BE7020CE}" type="datetimeFigureOut">
              <a:rPr lang="en-AU" smtClean="0"/>
              <a:t>8/02/2013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2585807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859F43A5-A139-4064-9AA9-1074BE7020CE}" type="datetimeFigureOut">
              <a:rPr lang="en-AU" smtClean="0"/>
              <a:t>8/02/2013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3378891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859F43A5-A139-4064-9AA9-1074BE7020CE}" type="datetimeFigureOut">
              <a:rPr lang="en-AU" smtClean="0"/>
              <a:t>8/02/2013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1835761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F43A5-A139-4064-9AA9-1074BE7020CE}" type="datetimeFigureOut">
              <a:rPr lang="en-AU" smtClean="0"/>
              <a:t>8/02/2013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942054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9F43A5-A139-4064-9AA9-1074BE7020CE}" type="datetimeFigureOut">
              <a:rPr lang="en-AU" smtClean="0"/>
              <a:t>8/02/2013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3196876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9F43A5-A139-4064-9AA9-1074BE7020CE}" type="datetimeFigureOut">
              <a:rPr lang="en-AU" smtClean="0"/>
              <a:t>8/02/2013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347236B-7F45-496E-B78A-02C2FC27BFE3}" type="slidenum">
              <a:rPr lang="en-AU" smtClean="0"/>
              <a:t>‹#›</a:t>
            </a:fld>
            <a:endParaRPr lang="en-AU"/>
          </a:p>
        </p:txBody>
      </p:sp>
    </p:spTree>
    <p:extLst>
      <p:ext uri="{BB962C8B-B14F-4D97-AF65-F5344CB8AC3E}">
        <p14:creationId xmlns:p14="http://schemas.microsoft.com/office/powerpoint/2010/main" val="337798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9F43A5-A139-4064-9AA9-1074BE7020CE}" type="datetimeFigureOut">
              <a:rPr lang="en-AU" smtClean="0"/>
              <a:t>8/02/2013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7236B-7F45-496E-B78A-02C2FC27BFE3}" type="slidenum">
              <a:rPr lang="en-AU" smtClean="0"/>
              <a:t>‹#›</a:t>
            </a:fld>
            <a:endParaRPr lang="en-AU"/>
          </a:p>
        </p:txBody>
      </p:sp>
    </p:spTree>
    <p:extLst>
      <p:ext uri="{BB962C8B-B14F-4D97-AF65-F5344CB8AC3E}">
        <p14:creationId xmlns:p14="http://schemas.microsoft.com/office/powerpoint/2010/main" val="756875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3046" y="2660719"/>
            <a:ext cx="7827527" cy="1200329"/>
          </a:xfrm>
          <a:prstGeom prst="rect">
            <a:avLst/>
          </a:prstGeom>
          <a:noFill/>
        </p:spPr>
        <p:txBody>
          <a:bodyPr wrap="none" lIns="91440" tIns="45720" rIns="91440" bIns="45720">
            <a:spAutoFit/>
          </a:bodyPr>
          <a:lstStyle/>
          <a:p>
            <a:pPr algn="ctr"/>
            <a:r>
              <a:rPr lang="en-US" sz="7200" b="1" dirty="0" smtClean="0">
                <a:ln w="1905">
                  <a:solidFill>
                    <a:srgbClr val="92D050"/>
                  </a:solidFill>
                </a:ln>
                <a:solidFill>
                  <a:srgbClr val="92D050"/>
                </a:solidFill>
                <a:effectLst>
                  <a:innerShdw blurRad="69850" dist="43180" dir="5400000">
                    <a:srgbClr val="000000">
                      <a:alpha val="65000"/>
                    </a:srgbClr>
                  </a:innerShdw>
                </a:effectLst>
              </a:rPr>
              <a:t>Information Session</a:t>
            </a:r>
            <a:endParaRPr lang="en-US" sz="7200" b="1" dirty="0">
              <a:ln w="1905">
                <a:solidFill>
                  <a:srgbClr val="92D050"/>
                </a:solidFill>
              </a:ln>
              <a:solidFill>
                <a:srgbClr val="92D050"/>
              </a:solidFill>
              <a:effectLst>
                <a:innerShdw blurRad="69850" dist="43180" dir="5400000">
                  <a:srgbClr val="000000">
                    <a:alpha val="65000"/>
                  </a:srgbClr>
                </a:innerShdw>
              </a:effectLst>
            </a:endParaRPr>
          </a:p>
        </p:txBody>
      </p:sp>
      <p:sp>
        <p:nvSpPr>
          <p:cNvPr id="5" name="TextBox 4"/>
          <p:cNvSpPr txBox="1"/>
          <p:nvPr/>
        </p:nvSpPr>
        <p:spPr>
          <a:xfrm>
            <a:off x="755576" y="5949280"/>
            <a:ext cx="3024336" cy="369332"/>
          </a:xfrm>
          <a:prstGeom prst="rect">
            <a:avLst/>
          </a:prstGeom>
          <a:noFill/>
        </p:spPr>
        <p:txBody>
          <a:bodyPr wrap="square" rtlCol="0">
            <a:spAutoFit/>
          </a:bodyPr>
          <a:lstStyle/>
          <a:p>
            <a:r>
              <a:rPr lang="en-AU" dirty="0" smtClean="0">
                <a:solidFill>
                  <a:schemeClr val="bg1">
                    <a:lumMod val="50000"/>
                  </a:schemeClr>
                </a:solidFill>
              </a:rPr>
              <a:t>Version 11 – February 2013</a:t>
            </a:r>
            <a:endParaRPr lang="en-AU" dirty="0">
              <a:solidFill>
                <a:schemeClr val="bg1">
                  <a:lumMod val="50000"/>
                </a:schemeClr>
              </a:solidFill>
            </a:endParaRPr>
          </a:p>
        </p:txBody>
      </p:sp>
      <p:sp>
        <p:nvSpPr>
          <p:cNvPr id="3" name="TextBox 2"/>
          <p:cNvSpPr txBox="1"/>
          <p:nvPr/>
        </p:nvSpPr>
        <p:spPr>
          <a:xfrm>
            <a:off x="1151625" y="4305290"/>
            <a:ext cx="6840760" cy="707886"/>
          </a:xfrm>
          <a:prstGeom prst="rect">
            <a:avLst/>
          </a:prstGeom>
          <a:noFill/>
        </p:spPr>
        <p:txBody>
          <a:bodyPr wrap="square" rtlCol="0">
            <a:spAutoFit/>
          </a:bodyPr>
          <a:lstStyle/>
          <a:p>
            <a:r>
              <a:rPr lang="en-AU" sz="4000" b="1" dirty="0" smtClean="0">
                <a:solidFill>
                  <a:srgbClr val="92D050"/>
                </a:solidFill>
                <a:latin typeface="Tahoma" pitchFamily="34" charset="0"/>
                <a:ea typeface="Tahoma" pitchFamily="34" charset="0"/>
                <a:cs typeface="Tahoma" pitchFamily="34" charset="0"/>
              </a:rPr>
              <a:t>www.forwardit.sa.gov.au</a:t>
            </a:r>
            <a:endParaRPr lang="en-AU" sz="4000" b="1" dirty="0">
              <a:solidFill>
                <a:srgbClr val="92D050"/>
              </a:solidFill>
              <a:latin typeface="Tahoma" pitchFamily="34" charset="0"/>
              <a:ea typeface="Tahoma" pitchFamily="34" charset="0"/>
              <a:cs typeface="Tahoma"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5567511"/>
            <a:ext cx="29337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260648"/>
            <a:ext cx="4885432"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55477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706" y="188640"/>
            <a:ext cx="2597198" cy="612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160741" y="1974100"/>
            <a:ext cx="4371699" cy="1938992"/>
          </a:xfrm>
          <a:prstGeom prst="rect">
            <a:avLst/>
          </a:prstGeom>
          <a:noFill/>
        </p:spPr>
        <p:txBody>
          <a:bodyPr wrap="square" rtlCol="0">
            <a:spAutoFit/>
          </a:bodyPr>
          <a:lstStyle/>
          <a:p>
            <a:r>
              <a:rPr lang="en-AU" sz="6000" b="1" dirty="0" smtClean="0">
                <a:solidFill>
                  <a:srgbClr val="92D050"/>
                </a:solidFill>
                <a:latin typeface="Tahoma" pitchFamily="34" charset="0"/>
                <a:ea typeface="Tahoma" pitchFamily="34" charset="0"/>
                <a:cs typeface="Tahoma" pitchFamily="34" charset="0"/>
              </a:rPr>
              <a:t>Self Paced Learning</a:t>
            </a:r>
            <a:endParaRPr lang="en-AU" sz="6000" b="1" dirty="0">
              <a:solidFill>
                <a:srgbClr val="92D050"/>
              </a:solidFill>
              <a:latin typeface="Tahoma" pitchFamily="34" charset="0"/>
              <a:ea typeface="Tahoma" pitchFamily="34" charset="0"/>
              <a:cs typeface="Tahoma" pitchFamily="34" charset="0"/>
            </a:endParaRPr>
          </a:p>
        </p:txBody>
      </p:sp>
      <p:sp>
        <p:nvSpPr>
          <p:cNvPr id="8" name="Text Box 6"/>
          <p:cNvSpPr txBox="1">
            <a:spLocks noChangeArrowheads="1"/>
          </p:cNvSpPr>
          <p:nvPr/>
        </p:nvSpPr>
        <p:spPr bwMode="auto">
          <a:xfrm>
            <a:off x="1110706" y="6381328"/>
            <a:ext cx="468543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itchFamily="34" charset="0"/>
              </a:defRPr>
            </a:lvl1pPr>
            <a:lvl2pPr>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Bef>
                <a:spcPct val="0"/>
              </a:spcBef>
              <a:spcAft>
                <a:spcPct val="0"/>
              </a:spcAft>
              <a:defRPr>
                <a:solidFill>
                  <a:schemeClr val="tx1"/>
                </a:solidFill>
                <a:latin typeface="Calibri" pitchFamily="34" charset="0"/>
              </a:defRPr>
            </a:lvl6pPr>
            <a:lvl7pPr fontAlgn="base">
              <a:spcBef>
                <a:spcPct val="0"/>
              </a:spcBef>
              <a:spcAft>
                <a:spcPct val="0"/>
              </a:spcAft>
              <a:defRPr>
                <a:solidFill>
                  <a:schemeClr val="tx1"/>
                </a:solidFill>
                <a:latin typeface="Calibri" pitchFamily="34" charset="0"/>
              </a:defRPr>
            </a:lvl7pPr>
            <a:lvl8pPr fontAlgn="base">
              <a:spcBef>
                <a:spcPct val="0"/>
              </a:spcBef>
              <a:spcAft>
                <a:spcPct val="0"/>
              </a:spcAft>
              <a:defRPr>
                <a:solidFill>
                  <a:schemeClr val="tx1"/>
                </a:solidFill>
                <a:latin typeface="Calibri" pitchFamily="34" charset="0"/>
              </a:defRPr>
            </a:lvl8pPr>
            <a:lvl9pPr fontAlgn="base">
              <a:spcBef>
                <a:spcPct val="0"/>
              </a:spcBef>
              <a:spcAft>
                <a:spcPct val="0"/>
              </a:spcAft>
              <a:defRPr>
                <a:solidFill>
                  <a:schemeClr val="tx1"/>
                </a:solidFill>
                <a:latin typeface="Calibri" pitchFamily="34" charset="0"/>
              </a:defRPr>
            </a:lvl9pPr>
          </a:lstStyle>
          <a:p>
            <a:r>
              <a:rPr lang="en-AU" sz="800" b="1" dirty="0" smtClean="0">
                <a:latin typeface="Verdana" pitchFamily="34" charset="0"/>
              </a:rPr>
              <a:t>Generic 2.0 </a:t>
            </a:r>
            <a:r>
              <a:rPr lang="en-AU" sz="800" b="1" i="1" dirty="0" smtClean="0">
                <a:latin typeface="Verdana" pitchFamily="34" charset="0"/>
              </a:rPr>
              <a:t>Learn Basic Computer Programming at Home </a:t>
            </a:r>
            <a:r>
              <a:rPr lang="en-AU" sz="800" b="1" dirty="0" smtClean="0">
                <a:latin typeface="Verdana" pitchFamily="34" charset="0"/>
              </a:rPr>
              <a:t>by </a:t>
            </a:r>
            <a:r>
              <a:rPr lang="en-AU" sz="800" b="1" dirty="0" err="1" smtClean="0">
                <a:latin typeface="Verdana" pitchFamily="34" charset="0"/>
              </a:rPr>
              <a:t>travelinlibrarian</a:t>
            </a:r>
            <a:endParaRPr lang="en-AU" sz="800" b="1" dirty="0" smtClean="0">
              <a:latin typeface="Verdana" pitchFamily="34" charset="0"/>
            </a:endParaRPr>
          </a:p>
          <a:p>
            <a:r>
              <a:rPr lang="en-AU" sz="800" b="1" dirty="0" smtClean="0">
                <a:latin typeface="Verdana" pitchFamily="34" charset="0"/>
              </a:rPr>
              <a:t>http://www.flickr.com/photos/travelinlibrarian/221217488/</a:t>
            </a:r>
            <a:endParaRPr lang="en-AU" sz="800" b="1" dirty="0">
              <a:latin typeface="Verdana" pitchFamily="34" charset="0"/>
            </a:endParaRPr>
          </a:p>
        </p:txBody>
      </p:sp>
      <p:pic>
        <p:nvPicPr>
          <p:cNvPr id="9" name="Picture 7"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506" y="6422603"/>
            <a:ext cx="261938" cy="2619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200px-Cc-n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494" y="6422603"/>
            <a:ext cx="298450" cy="2619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200px-Cc-s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0994" y="6413078"/>
            <a:ext cx="266700" cy="26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758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5724525" y="1412875"/>
            <a:ext cx="29622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normAutofit/>
          </a:bodyPr>
          <a:lstStyle/>
          <a:p>
            <a:pPr marL="0" indent="0">
              <a:buNone/>
            </a:pPr>
            <a:r>
              <a:rPr lang="en-AU" sz="8000" b="1" dirty="0" smtClean="0">
                <a:solidFill>
                  <a:srgbClr val="92D050"/>
                </a:solidFill>
              </a:rPr>
              <a:t>Just in time</a:t>
            </a:r>
          </a:p>
        </p:txBody>
      </p:sp>
      <p:pic>
        <p:nvPicPr>
          <p:cNvPr id="163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175" y="1412875"/>
            <a:ext cx="5184775" cy="388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8" name="Text Box 4"/>
          <p:cNvSpPr txBox="1">
            <a:spLocks noChangeArrowheads="1"/>
          </p:cNvSpPr>
          <p:nvPr/>
        </p:nvSpPr>
        <p:spPr bwMode="auto">
          <a:xfrm>
            <a:off x="1262063" y="5340350"/>
            <a:ext cx="3571875"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pPr>
            <a:r>
              <a:rPr lang="en-AU" sz="800" b="1">
                <a:latin typeface="Verdana" pitchFamily="34" charset="0"/>
              </a:rPr>
              <a:t>Generic 2.0 </a:t>
            </a:r>
            <a:r>
              <a:rPr lang="en-AU" sz="800" b="1" i="1">
                <a:latin typeface="Verdana" pitchFamily="34" charset="0"/>
              </a:rPr>
              <a:t>Just in Time </a:t>
            </a:r>
            <a:r>
              <a:rPr lang="en-AU" sz="800" b="1">
                <a:latin typeface="Verdana" pitchFamily="34" charset="0"/>
              </a:rPr>
              <a:t>by ToniVC http://www.flickr.com/photos/tonivc/2283676770/</a:t>
            </a:r>
          </a:p>
        </p:txBody>
      </p:sp>
      <p:pic>
        <p:nvPicPr>
          <p:cNvPr id="16389" name="Picture 5"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450" y="5367338"/>
            <a:ext cx="26193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descr="200px-Cc-n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438" y="5367338"/>
            <a:ext cx="2984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7" descr="200px-Cc-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3463" y="5376863"/>
            <a:ext cx="25717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568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4166" r="18601" b="5035"/>
          <a:stretch/>
        </p:blipFill>
        <p:spPr bwMode="auto">
          <a:xfrm>
            <a:off x="382475" y="1340768"/>
            <a:ext cx="4981613" cy="37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a:spLocks noChangeArrowheads="1"/>
          </p:cNvSpPr>
          <p:nvPr/>
        </p:nvSpPr>
        <p:spPr bwMode="auto">
          <a:xfrm>
            <a:off x="1778496" y="5157192"/>
            <a:ext cx="3657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AU" sz="800" b="1" dirty="0">
                <a:latin typeface="Verdana" pitchFamily="34" charset="0"/>
                <a:ea typeface="ＭＳ Ｐゴシック" charset="-128"/>
              </a:rPr>
              <a:t>Generic2.0 </a:t>
            </a:r>
            <a:r>
              <a:rPr lang="en-AU" sz="800" b="1" i="1" dirty="0">
                <a:latin typeface="Verdana" pitchFamily="34" charset="0"/>
                <a:ea typeface="ＭＳ Ｐゴシック" charset="-128"/>
              </a:rPr>
              <a:t>Lego People </a:t>
            </a:r>
            <a:r>
              <a:rPr lang="en-AU" sz="800" b="1" dirty="0">
                <a:latin typeface="Verdana" pitchFamily="34" charset="0"/>
                <a:ea typeface="ＭＳ Ｐゴシック" charset="-128"/>
              </a:rPr>
              <a:t>by Joe </a:t>
            </a:r>
            <a:r>
              <a:rPr lang="en-AU" sz="800" b="1" dirty="0" err="1">
                <a:latin typeface="Verdana" pitchFamily="34" charset="0"/>
                <a:ea typeface="ＭＳ Ｐゴシック" charset="-128"/>
              </a:rPr>
              <a:t>Shlabotnik</a:t>
            </a:r>
            <a:r>
              <a:rPr lang="en-AU" sz="800" b="1" dirty="0">
                <a:latin typeface="Verdana" pitchFamily="34" charset="0"/>
                <a:ea typeface="ＭＳ Ｐゴシック" charset="-128"/>
              </a:rPr>
              <a:t> http://www.flickr.com/photos/joeshlabotnik/305410323/</a:t>
            </a:r>
          </a:p>
        </p:txBody>
      </p:sp>
      <p:pic>
        <p:nvPicPr>
          <p:cNvPr id="6" name="Picture 5"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3758" y="5195962"/>
            <a:ext cx="261938" cy="2619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604724" y="2282096"/>
            <a:ext cx="3359764" cy="1938992"/>
          </a:xfrm>
          <a:prstGeom prst="rect">
            <a:avLst/>
          </a:prstGeom>
          <a:noFill/>
        </p:spPr>
        <p:txBody>
          <a:bodyPr wrap="square" rtlCol="0">
            <a:spAutoFit/>
          </a:bodyPr>
          <a:lstStyle/>
          <a:p>
            <a:r>
              <a:rPr lang="en-AU" sz="6000" b="1" dirty="0" smtClean="0">
                <a:solidFill>
                  <a:srgbClr val="92D050"/>
                </a:solidFill>
                <a:latin typeface="Tahoma" pitchFamily="34" charset="0"/>
                <a:ea typeface="Tahoma" pitchFamily="34" charset="0"/>
                <a:cs typeface="Tahoma" pitchFamily="34" charset="0"/>
              </a:rPr>
              <a:t>User</a:t>
            </a:r>
          </a:p>
          <a:p>
            <a:r>
              <a:rPr lang="en-AU" sz="6000" b="1" dirty="0" smtClean="0">
                <a:solidFill>
                  <a:srgbClr val="92D050"/>
                </a:solidFill>
                <a:latin typeface="Tahoma" pitchFamily="34" charset="0"/>
                <a:ea typeface="Tahoma" pitchFamily="34" charset="0"/>
                <a:cs typeface="Tahoma" pitchFamily="34" charset="0"/>
              </a:rPr>
              <a:t>Focused</a:t>
            </a:r>
            <a:endParaRPr lang="en-AU" sz="6000" b="1" dirty="0">
              <a:solidFill>
                <a:srgbClr val="92D05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08302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4230"/>
          <a:stretch/>
        </p:blipFill>
        <p:spPr bwMode="auto">
          <a:xfrm>
            <a:off x="683568" y="298732"/>
            <a:ext cx="3528392" cy="24203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2924944"/>
            <a:ext cx="2465008" cy="328534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2924944"/>
            <a:ext cx="2487488" cy="32612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364087" y="1508920"/>
            <a:ext cx="3662571" cy="3416320"/>
          </a:xfrm>
          <a:prstGeom prst="rect">
            <a:avLst/>
          </a:prstGeom>
          <a:noFill/>
        </p:spPr>
        <p:txBody>
          <a:bodyPr wrap="square" rtlCol="0">
            <a:spAutoFit/>
          </a:bodyPr>
          <a:lstStyle/>
          <a:p>
            <a:r>
              <a:rPr lang="en-AU" sz="5400" b="1" dirty="0" smtClean="0">
                <a:solidFill>
                  <a:srgbClr val="92D050"/>
                </a:solidFill>
                <a:latin typeface="Tahoma" pitchFamily="34" charset="0"/>
                <a:ea typeface="Tahoma" pitchFamily="34" charset="0"/>
                <a:cs typeface="Tahoma" pitchFamily="34" charset="0"/>
              </a:rPr>
              <a:t>Caters for Different Learning Styles</a:t>
            </a:r>
            <a:endParaRPr lang="en-AU" sz="5400" b="1" dirty="0">
              <a:solidFill>
                <a:srgbClr val="92D05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30854278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1" y="836712"/>
            <a:ext cx="4536503" cy="35046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004047" y="1157886"/>
            <a:ext cx="4007013" cy="2862322"/>
          </a:xfrm>
          <a:prstGeom prst="rect">
            <a:avLst/>
          </a:prstGeom>
          <a:noFill/>
        </p:spPr>
        <p:txBody>
          <a:bodyPr wrap="square" rtlCol="0">
            <a:spAutoFit/>
          </a:bodyPr>
          <a:lstStyle/>
          <a:p>
            <a:r>
              <a:rPr lang="en-AU" sz="3600" b="1" dirty="0">
                <a:solidFill>
                  <a:srgbClr val="92D050"/>
                </a:solidFill>
                <a:latin typeface="Tahoma" pitchFamily="34" charset="0"/>
                <a:ea typeface="Tahoma" pitchFamily="34" charset="0"/>
                <a:cs typeface="Tahoma" pitchFamily="34" charset="0"/>
              </a:rPr>
              <a:t>Mapped all the competencies of the certificates to content of </a:t>
            </a:r>
            <a:r>
              <a:rPr lang="en-AU" sz="3600" b="1" dirty="0" smtClean="0">
                <a:solidFill>
                  <a:srgbClr val="92D050"/>
                </a:solidFill>
                <a:latin typeface="Tahoma" pitchFamily="34" charset="0"/>
                <a:ea typeface="Tahoma" pitchFamily="34" charset="0"/>
                <a:cs typeface="Tahoma" pitchFamily="34" charset="0"/>
              </a:rPr>
              <a:t>ForwardIT</a:t>
            </a:r>
            <a:endParaRPr lang="en-AU" sz="3600" b="1" dirty="0">
              <a:solidFill>
                <a:srgbClr val="92D050"/>
              </a:solidFill>
              <a:latin typeface="Tahoma" pitchFamily="34" charset="0"/>
              <a:ea typeface="Tahoma" pitchFamily="34" charset="0"/>
              <a:cs typeface="Tahoma" pitchFamily="34" charset="0"/>
            </a:endParaRPr>
          </a:p>
        </p:txBody>
      </p:sp>
      <p:sp>
        <p:nvSpPr>
          <p:cNvPr id="4" name="TextBox 3"/>
          <p:cNvSpPr txBox="1"/>
          <p:nvPr/>
        </p:nvSpPr>
        <p:spPr>
          <a:xfrm>
            <a:off x="539552" y="4797152"/>
            <a:ext cx="8136904" cy="1661993"/>
          </a:xfrm>
          <a:prstGeom prst="rect">
            <a:avLst/>
          </a:prstGeom>
          <a:noFill/>
        </p:spPr>
        <p:txBody>
          <a:bodyPr wrap="square" rtlCol="0">
            <a:spAutoFit/>
          </a:bodyPr>
          <a:lstStyle/>
          <a:p>
            <a:pPr marL="285750" indent="-285750">
              <a:lnSpc>
                <a:spcPct val="150000"/>
              </a:lnSpc>
              <a:buFont typeface="Arial" pitchFamily="34" charset="0"/>
              <a:buChar char="•"/>
            </a:pPr>
            <a:r>
              <a:rPr lang="en-AU" sz="2800" b="1" dirty="0" smtClean="0">
                <a:solidFill>
                  <a:srgbClr val="92D050"/>
                </a:solidFill>
              </a:rPr>
              <a:t>Cert 1 Education and Skills Development</a:t>
            </a:r>
            <a:endParaRPr lang="en-AU" sz="2800" b="1" dirty="0">
              <a:solidFill>
                <a:srgbClr val="92D050"/>
              </a:solidFill>
            </a:endParaRPr>
          </a:p>
          <a:p>
            <a:pPr marL="285750" indent="-285750">
              <a:lnSpc>
                <a:spcPct val="150000"/>
              </a:lnSpc>
              <a:buFont typeface="Arial" pitchFamily="34" charset="0"/>
              <a:buChar char="•"/>
            </a:pPr>
            <a:r>
              <a:rPr lang="en-AU" sz="2800" b="1" dirty="0" smtClean="0">
                <a:solidFill>
                  <a:srgbClr val="92D050"/>
                </a:solidFill>
              </a:rPr>
              <a:t>Cert 1 Information Digital Media and Technology</a:t>
            </a:r>
          </a:p>
          <a:p>
            <a:pPr marL="285750" indent="-285750">
              <a:buFont typeface="Arial" pitchFamily="34" charset="0"/>
              <a:buChar char="•"/>
            </a:pPr>
            <a:endParaRPr lang="en-AU" b="1" dirty="0">
              <a:solidFill>
                <a:srgbClr val="92D050"/>
              </a:solidFill>
            </a:endParaRPr>
          </a:p>
        </p:txBody>
      </p:sp>
    </p:spTree>
    <p:extLst>
      <p:ext uri="{BB962C8B-B14F-4D97-AF65-F5344CB8AC3E}">
        <p14:creationId xmlns:p14="http://schemas.microsoft.com/office/powerpoint/2010/main" val="11095327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Any Questions? </a:t>
            </a:r>
            <a:endParaRPr lang="en-AU" b="1" dirty="0"/>
          </a:p>
        </p:txBody>
      </p:sp>
      <p:pic>
        <p:nvPicPr>
          <p:cNvPr id="1026" name="Picture 2" descr="C:\Users\kershawa\AppData\Local\Microsoft\Windows\Temporary Internet Files\Content.IE5\XDDL39S5\MC900441902[1].wmf"/>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15816" y="1988840"/>
            <a:ext cx="3352700" cy="3961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639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ForwardIT - </a:t>
            </a:r>
            <a:r>
              <a:rPr lang="en-AU" b="1" dirty="0" smtClean="0"/>
              <a:t>Start Here</a:t>
            </a:r>
            <a:endParaRPr lang="en-AU" b="1"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r="1108"/>
          <a:stretch/>
        </p:blipFill>
        <p:spPr bwMode="auto">
          <a:xfrm>
            <a:off x="467544" y="2060848"/>
            <a:ext cx="3600400" cy="29540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1187624" y="2420888"/>
            <a:ext cx="864096" cy="100811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1628800"/>
            <a:ext cx="4169613" cy="42663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2876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The Basics</a:t>
            </a:r>
            <a:endParaRPr lang="en-AU" b="1" dirty="0"/>
          </a:p>
        </p:txBody>
      </p:sp>
      <p:sp>
        <p:nvSpPr>
          <p:cNvPr id="3" name="Content Placeholder 2"/>
          <p:cNvSpPr>
            <a:spLocks noGrp="1"/>
          </p:cNvSpPr>
          <p:nvPr>
            <p:ph idx="1"/>
          </p:nvPr>
        </p:nvSpPr>
        <p:spPr/>
        <p:txBody>
          <a:bodyPr/>
          <a:lstStyle/>
          <a:p>
            <a:endParaRPr lang="en-AU" dirty="0"/>
          </a:p>
        </p:txBody>
      </p:sp>
      <p:grpSp>
        <p:nvGrpSpPr>
          <p:cNvPr id="6" name="Group 5"/>
          <p:cNvGrpSpPr/>
          <p:nvPr/>
        </p:nvGrpSpPr>
        <p:grpSpPr>
          <a:xfrm>
            <a:off x="467544" y="2096235"/>
            <a:ext cx="3600400" cy="2954017"/>
            <a:chOff x="1907704" y="1628800"/>
            <a:chExt cx="5472608" cy="4490106"/>
          </a:xfrm>
        </p:grpSpPr>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 r="1108"/>
            <a:stretch/>
          </p:blipFill>
          <p:spPr bwMode="auto">
            <a:xfrm>
              <a:off x="1907704" y="1628800"/>
              <a:ext cx="5472608" cy="44901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5436096" y="2276872"/>
              <a:ext cx="1800200" cy="288032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5697" y="1758160"/>
            <a:ext cx="4325198" cy="36301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69270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Employees</a:t>
            </a:r>
            <a:endParaRPr lang="en-AU" dirty="0"/>
          </a:p>
        </p:txBody>
      </p:sp>
      <p:grpSp>
        <p:nvGrpSpPr>
          <p:cNvPr id="3" name="Group 2"/>
          <p:cNvGrpSpPr/>
          <p:nvPr/>
        </p:nvGrpSpPr>
        <p:grpSpPr>
          <a:xfrm>
            <a:off x="433694" y="2492896"/>
            <a:ext cx="3736236" cy="2303130"/>
            <a:chOff x="1907704" y="1653791"/>
            <a:chExt cx="5472608" cy="4490106"/>
          </a:xfrm>
        </p:grpSpPr>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 r="1108"/>
            <a:stretch/>
          </p:blipFill>
          <p:spPr bwMode="auto">
            <a:xfrm>
              <a:off x="1907704" y="1653791"/>
              <a:ext cx="5472608" cy="44901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4211960" y="3573016"/>
              <a:ext cx="1296145" cy="165618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735300"/>
            <a:ext cx="4377041" cy="34840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2344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Small Business</a:t>
            </a:r>
            <a:endParaRPr lang="en-AU" dirty="0"/>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 r="1108"/>
          <a:stretch/>
        </p:blipFill>
        <p:spPr bwMode="auto">
          <a:xfrm>
            <a:off x="467544" y="2132856"/>
            <a:ext cx="3600400" cy="29540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1983502" y="4437725"/>
            <a:ext cx="1989695" cy="649147"/>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533414"/>
            <a:ext cx="4291013" cy="4152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99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Outline</a:t>
            </a:r>
            <a:endParaRPr lang="en-AU" b="1" dirty="0"/>
          </a:p>
        </p:txBody>
      </p:sp>
      <p:sp>
        <p:nvSpPr>
          <p:cNvPr id="3" name="Content Placeholder 2"/>
          <p:cNvSpPr>
            <a:spLocks noGrp="1"/>
          </p:cNvSpPr>
          <p:nvPr>
            <p:ph idx="1"/>
          </p:nvPr>
        </p:nvSpPr>
        <p:spPr/>
        <p:txBody>
          <a:bodyPr>
            <a:normAutofit/>
          </a:bodyPr>
          <a:lstStyle/>
          <a:p>
            <a:pPr>
              <a:lnSpc>
                <a:spcPct val="170000"/>
              </a:lnSpc>
              <a:spcBef>
                <a:spcPts val="0"/>
              </a:spcBef>
            </a:pPr>
            <a:r>
              <a:rPr lang="en-AU" dirty="0" smtClean="0"/>
              <a:t>Features of </a:t>
            </a:r>
            <a:r>
              <a:rPr lang="en-AU" i="1" dirty="0" smtClean="0"/>
              <a:t>ForwardIT</a:t>
            </a:r>
          </a:p>
          <a:p>
            <a:pPr>
              <a:lnSpc>
                <a:spcPct val="170000"/>
              </a:lnSpc>
              <a:spcBef>
                <a:spcPts val="0"/>
              </a:spcBef>
            </a:pPr>
            <a:r>
              <a:rPr lang="en-AU" dirty="0" smtClean="0">
                <a:solidFill>
                  <a:schemeClr val="bg1">
                    <a:lumMod val="50000"/>
                  </a:schemeClr>
                </a:solidFill>
              </a:rPr>
              <a:t>What is on </a:t>
            </a:r>
            <a:r>
              <a:rPr lang="en-AU" i="1" dirty="0" smtClean="0">
                <a:solidFill>
                  <a:schemeClr val="bg1">
                    <a:lumMod val="50000"/>
                  </a:schemeClr>
                </a:solidFill>
              </a:rPr>
              <a:t>ForwardIT</a:t>
            </a:r>
            <a:r>
              <a:rPr lang="en-AU" dirty="0" smtClean="0">
                <a:solidFill>
                  <a:schemeClr val="bg1">
                    <a:lumMod val="50000"/>
                  </a:schemeClr>
                </a:solidFill>
              </a:rPr>
              <a:t>?</a:t>
            </a:r>
          </a:p>
          <a:p>
            <a:pPr>
              <a:lnSpc>
                <a:spcPct val="170000"/>
              </a:lnSpc>
              <a:spcBef>
                <a:spcPts val="0"/>
              </a:spcBef>
            </a:pPr>
            <a:r>
              <a:rPr lang="en-AU" dirty="0" smtClean="0"/>
              <a:t>How to use </a:t>
            </a:r>
            <a:r>
              <a:rPr lang="en-AU" i="1" dirty="0" smtClean="0"/>
              <a:t>ForwardIT</a:t>
            </a:r>
          </a:p>
          <a:p>
            <a:pPr>
              <a:lnSpc>
                <a:spcPct val="170000"/>
              </a:lnSpc>
              <a:spcBef>
                <a:spcPts val="0"/>
              </a:spcBef>
            </a:pPr>
            <a:r>
              <a:rPr lang="en-AU" dirty="0" smtClean="0">
                <a:solidFill>
                  <a:schemeClr val="bg1">
                    <a:lumMod val="50000"/>
                  </a:schemeClr>
                </a:solidFill>
              </a:rPr>
              <a:t>Facilitator Resources</a:t>
            </a:r>
            <a:endParaRPr lang="en-AU" dirty="0" smtClean="0"/>
          </a:p>
          <a:p>
            <a:pPr>
              <a:lnSpc>
                <a:spcPct val="170000"/>
              </a:lnSpc>
              <a:spcBef>
                <a:spcPts val="0"/>
              </a:spcBef>
            </a:pPr>
            <a:r>
              <a:rPr lang="en-AU" dirty="0" smtClean="0"/>
              <a:t>Questions and discussion</a:t>
            </a:r>
            <a:endParaRPr lang="en-AU" dirty="0"/>
          </a:p>
        </p:txBody>
      </p:sp>
    </p:spTree>
    <p:extLst>
      <p:ext uri="{BB962C8B-B14F-4D97-AF65-F5344CB8AC3E}">
        <p14:creationId xmlns:p14="http://schemas.microsoft.com/office/powerpoint/2010/main" val="11522678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err="1" smtClean="0"/>
              <a:t>iPad</a:t>
            </a:r>
            <a:r>
              <a:rPr lang="en-AU" b="1" dirty="0" err="1"/>
              <a:t>s</a:t>
            </a:r>
            <a:endParaRPr lang="en-AU" b="1" dirty="0"/>
          </a:p>
        </p:txBody>
      </p:sp>
      <p:sp>
        <p:nvSpPr>
          <p:cNvPr id="3" name="Content Placeholder 2"/>
          <p:cNvSpPr>
            <a:spLocks noGrp="1"/>
          </p:cNvSpPr>
          <p:nvPr>
            <p:ph idx="1"/>
          </p:nvPr>
        </p:nvSpPr>
        <p:spPr/>
        <p:txBody>
          <a:bodyPr/>
          <a:lstStyle/>
          <a:p>
            <a:endParaRPr lang="en-AU"/>
          </a:p>
        </p:txBody>
      </p:sp>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 r="1108"/>
          <a:stretch/>
        </p:blipFill>
        <p:spPr bwMode="auto">
          <a:xfrm>
            <a:off x="467544" y="2320080"/>
            <a:ext cx="3600400" cy="29540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2771800" y="3400200"/>
            <a:ext cx="1080120" cy="26904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916832"/>
            <a:ext cx="4459458" cy="37605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6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1988840"/>
            <a:ext cx="8208912" cy="1862048"/>
          </a:xfrm>
          <a:prstGeom prst="rect">
            <a:avLst/>
          </a:prstGeom>
          <a:noFill/>
        </p:spPr>
        <p:txBody>
          <a:bodyPr wrap="square" lIns="91440" tIns="45720" rIns="91440" bIns="45720">
            <a:spAutoFit/>
          </a:bodyPr>
          <a:lstStyle/>
          <a:p>
            <a:pPr algn="ctr"/>
            <a:r>
              <a:rPr lang="en-US" sz="11500" b="1" cap="none" spc="0" dirty="0" smtClean="0">
                <a:ln w="19050">
                  <a:solidFill>
                    <a:schemeClr val="tx2">
                      <a:tint val="1000"/>
                    </a:schemeClr>
                  </a:solidFill>
                  <a:prstDash val="solid"/>
                </a:ln>
                <a:solidFill>
                  <a:srgbClr val="92D050"/>
                </a:solidFill>
                <a:effectLst>
                  <a:outerShdw blurRad="50000" dist="50800" dir="7500000" algn="tl">
                    <a:srgbClr val="000000">
                      <a:shade val="5000"/>
                      <a:alpha val="35000"/>
                    </a:srgbClr>
                  </a:outerShdw>
                </a:effectLst>
              </a:rPr>
              <a:t>E-Learning</a:t>
            </a:r>
            <a:endParaRPr lang="en-US" sz="11500" b="1" cap="none" spc="0" dirty="0">
              <a:ln w="19050">
                <a:solidFill>
                  <a:schemeClr val="tx2">
                    <a:tint val="1000"/>
                  </a:schemeClr>
                </a:solidFill>
                <a:prstDash val="solid"/>
              </a:ln>
              <a:solidFill>
                <a:srgbClr val="92D050"/>
              </a:solidFill>
              <a:effectLst>
                <a:outerShdw blurRad="50000" dist="50800" dir="7500000" algn="tl">
                  <a:srgbClr val="000000">
                    <a:shade val="5000"/>
                    <a:alpha val="35000"/>
                  </a:srgbClr>
                </a:outerShdw>
              </a:effectLst>
            </a:endParaRPr>
          </a:p>
        </p:txBody>
      </p:sp>
      <p:sp>
        <p:nvSpPr>
          <p:cNvPr id="5" name="Rectangle 4"/>
          <p:cNvSpPr/>
          <p:nvPr/>
        </p:nvSpPr>
        <p:spPr>
          <a:xfrm rot="1888054">
            <a:off x="1323051" y="2196589"/>
            <a:ext cx="6571077"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Coming Soon</a:t>
            </a:r>
            <a:endParaRPr lang="en-US" sz="8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559651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Any Questions? </a:t>
            </a:r>
            <a:endParaRPr lang="en-AU" b="1" dirty="0"/>
          </a:p>
        </p:txBody>
      </p:sp>
      <p:pic>
        <p:nvPicPr>
          <p:cNvPr id="1026" name="Picture 2" descr="C:\Users\kershawa\AppData\Local\Microsoft\Windows\Temporary Internet Files\Content.IE5\XDDL39S5\MC900441902[1].wmf"/>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15816" y="1988840"/>
            <a:ext cx="3352700" cy="3961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891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1108"/>
          <a:stretch/>
        </p:blipFill>
        <p:spPr bwMode="auto">
          <a:xfrm>
            <a:off x="1907704" y="1653791"/>
            <a:ext cx="5472608" cy="44901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AU" b="1" dirty="0" smtClean="0"/>
              <a:t>Where to find internet access</a:t>
            </a:r>
            <a:endParaRPr lang="en-AU" dirty="0"/>
          </a:p>
        </p:txBody>
      </p:sp>
      <p:sp>
        <p:nvSpPr>
          <p:cNvPr id="5" name="Rounded Rectangle 4"/>
          <p:cNvSpPr/>
          <p:nvPr/>
        </p:nvSpPr>
        <p:spPr>
          <a:xfrm>
            <a:off x="1907704" y="5155530"/>
            <a:ext cx="2448272" cy="98670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426582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Search</a:t>
            </a:r>
            <a:endParaRPr lang="en-AU" b="1" dirty="0"/>
          </a:p>
        </p:txBody>
      </p:sp>
      <p:sp>
        <p:nvSpPr>
          <p:cNvPr id="3" name="Content Placeholder 2"/>
          <p:cNvSpPr>
            <a:spLocks noGrp="1"/>
          </p:cNvSpPr>
          <p:nvPr>
            <p:ph idx="1"/>
          </p:nvPr>
        </p:nvSpPr>
        <p:spPr/>
        <p:txBody>
          <a:bodyPr/>
          <a:lstStyle/>
          <a:p>
            <a:endParaRPr lang="en-AU"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1628800"/>
            <a:ext cx="4464496" cy="4269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2555776" y="1628800"/>
            <a:ext cx="3744416" cy="158417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759345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07" t="-444" r="9633" b="57965"/>
          <a:stretch/>
        </p:blipFill>
        <p:spPr bwMode="auto">
          <a:xfrm>
            <a:off x="683568" y="1412776"/>
            <a:ext cx="4502706" cy="18292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6002" y="1412776"/>
            <a:ext cx="2754430" cy="1862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b="1" dirty="0" smtClean="0"/>
              <a:t>Jargon Buster</a:t>
            </a:r>
            <a:endParaRPr lang="en-AU" b="1" dirty="0"/>
          </a:p>
        </p:txBody>
      </p:sp>
      <p:sp>
        <p:nvSpPr>
          <p:cNvPr id="4" name="Rounded Rectangle 3"/>
          <p:cNvSpPr/>
          <p:nvPr/>
        </p:nvSpPr>
        <p:spPr>
          <a:xfrm>
            <a:off x="5711599" y="2100700"/>
            <a:ext cx="1584176" cy="28803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0498" y="3573016"/>
            <a:ext cx="5284415" cy="28225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1960498" y="2636912"/>
            <a:ext cx="974423" cy="28803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32104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Facebook and Twitter</a:t>
            </a:r>
            <a:endParaRPr lang="en-AU" b="1"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2573" y="1916832"/>
            <a:ext cx="6265771"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1187624" y="3068960"/>
            <a:ext cx="4032448" cy="2304256"/>
          </a:xfrm>
          <a:prstGeom prst="round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199816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653" y="1501238"/>
            <a:ext cx="7000875" cy="1924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b="1" dirty="0" smtClean="0"/>
              <a:t>Listen</a:t>
            </a:r>
            <a:endParaRPr lang="en-AU" b="1" dirty="0"/>
          </a:p>
        </p:txBody>
      </p:sp>
      <p:sp>
        <p:nvSpPr>
          <p:cNvPr id="4" name="Rounded Rectangle 3"/>
          <p:cNvSpPr/>
          <p:nvPr/>
        </p:nvSpPr>
        <p:spPr>
          <a:xfrm>
            <a:off x="7164288" y="1487554"/>
            <a:ext cx="792088" cy="79208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766" y="3717032"/>
            <a:ext cx="7486650" cy="2628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09805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err="1" smtClean="0"/>
              <a:t>Auslan</a:t>
            </a:r>
            <a:endParaRPr lang="en-AU"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28800"/>
            <a:ext cx="3563491" cy="27495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539552" y="4005064"/>
            <a:ext cx="576064" cy="50405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n>
                <a:solidFill>
                  <a:srgbClr val="FF0000"/>
                </a:solidFill>
              </a:ln>
              <a:noFill/>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285" y="2787549"/>
            <a:ext cx="4749050" cy="34821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1275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620713"/>
            <a:ext cx="7529513"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99592" y="4723656"/>
            <a:ext cx="7529513" cy="3046413"/>
          </a:xfrm>
          <a:prstGeom prst="rect">
            <a:avLst/>
          </a:prstGeom>
          <a:noFill/>
        </p:spPr>
        <p:txBody>
          <a:bodyPr>
            <a:spAutoFit/>
          </a:bodyPr>
          <a:lstStyle/>
          <a:p>
            <a:pPr>
              <a:defRPr/>
            </a:pPr>
            <a:r>
              <a:rPr lang="en-AU" dirty="0">
                <a:solidFill>
                  <a:schemeClr val="bg2">
                    <a:lumMod val="50000"/>
                  </a:schemeClr>
                </a:solidFill>
                <a:latin typeface="+mn-lt"/>
              </a:rPr>
              <a:t>Attribution – the user must credit the original author</a:t>
            </a:r>
          </a:p>
          <a:p>
            <a:pPr>
              <a:defRPr/>
            </a:pPr>
            <a:endParaRPr lang="en-AU" dirty="0">
              <a:solidFill>
                <a:srgbClr val="92D050"/>
              </a:solidFill>
              <a:latin typeface="+mn-lt"/>
            </a:endParaRPr>
          </a:p>
          <a:p>
            <a:pPr>
              <a:defRPr/>
            </a:pPr>
            <a:r>
              <a:rPr lang="en-AU" dirty="0">
                <a:solidFill>
                  <a:srgbClr val="92D050"/>
                </a:solidFill>
                <a:latin typeface="+mn-lt"/>
              </a:rPr>
              <a:t>Non-Commercial – the user may not charge for access to or use of the material</a:t>
            </a:r>
          </a:p>
          <a:p>
            <a:pPr>
              <a:defRPr/>
            </a:pPr>
            <a:endParaRPr lang="en-AU" dirty="0">
              <a:solidFill>
                <a:schemeClr val="bg2">
                  <a:lumMod val="50000"/>
                </a:schemeClr>
              </a:solidFill>
              <a:latin typeface="+mn-lt"/>
            </a:endParaRPr>
          </a:p>
          <a:p>
            <a:pPr>
              <a:defRPr/>
            </a:pPr>
            <a:r>
              <a:rPr lang="en-AU" dirty="0">
                <a:solidFill>
                  <a:schemeClr val="bg2">
                    <a:lumMod val="50000"/>
                  </a:schemeClr>
                </a:solidFill>
                <a:latin typeface="+mn-lt"/>
              </a:rPr>
              <a:t>No Derivative Works – the user may not alter, transform or build upon the work</a:t>
            </a:r>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2132856"/>
            <a:ext cx="53721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88586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584681"/>
            <a:ext cx="3419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017" y="4221088"/>
            <a:ext cx="2424823" cy="891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43" y="1484784"/>
            <a:ext cx="1975386" cy="90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1456" y="1761791"/>
            <a:ext cx="25908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9"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584" y="5661248"/>
            <a:ext cx="2452728" cy="737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0"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39726" y="3169723"/>
            <a:ext cx="2759734" cy="93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1" name="Picture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92318" y="1576784"/>
            <a:ext cx="247650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2" name="Picture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5536" y="2750242"/>
            <a:ext cx="23622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3" name="Picture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67767" y="476670"/>
            <a:ext cx="3228545" cy="758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4" name="Picture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30136" y="4509120"/>
            <a:ext cx="1503525" cy="738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5" name="Picture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94980" y="3451828"/>
            <a:ext cx="2773838" cy="825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6" name="Picture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11960" y="5680783"/>
            <a:ext cx="294322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7" name="Picture 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71456" y="4447361"/>
            <a:ext cx="1877136" cy="86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8159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2471198"/>
            <a:ext cx="5014908" cy="39604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b="1" dirty="0" smtClean="0"/>
              <a:t>ForwardIT Guide</a:t>
            </a:r>
            <a:endParaRPr lang="en-AU" b="1" dirty="0"/>
          </a:p>
        </p:txBody>
      </p:sp>
      <p:sp>
        <p:nvSpPr>
          <p:cNvPr id="6" name="Rounded Rectangle 5"/>
          <p:cNvSpPr/>
          <p:nvPr/>
        </p:nvSpPr>
        <p:spPr>
          <a:xfrm>
            <a:off x="5220072" y="4743146"/>
            <a:ext cx="1440160" cy="27003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ounded Rectangle 6"/>
          <p:cNvSpPr/>
          <p:nvPr/>
        </p:nvSpPr>
        <p:spPr>
          <a:xfrm>
            <a:off x="5218906" y="5733256"/>
            <a:ext cx="1729358"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6235" r="50554" b="15492"/>
          <a:stretch/>
        </p:blipFill>
        <p:spPr bwMode="auto">
          <a:xfrm>
            <a:off x="395537" y="1556792"/>
            <a:ext cx="3816424" cy="17706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64226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Promotional Materials</a:t>
            </a:r>
            <a:endParaRPr lang="en-AU" b="1" dirty="0"/>
          </a:p>
        </p:txBody>
      </p:sp>
      <p:sp>
        <p:nvSpPr>
          <p:cNvPr id="3" name="Content Placeholder 2"/>
          <p:cNvSpPr>
            <a:spLocks noGrp="1"/>
          </p:cNvSpPr>
          <p:nvPr>
            <p:ph idx="1"/>
          </p:nvPr>
        </p:nvSpPr>
        <p:spPr/>
        <p:txBody>
          <a:bodyPr/>
          <a:lstStyle/>
          <a:p>
            <a:endParaRPr lang="en-A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5" y="2060848"/>
            <a:ext cx="2498403" cy="34933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412776"/>
            <a:ext cx="5031123" cy="51149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0988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Register Now</a:t>
            </a:r>
            <a:endParaRPr lang="en-AU" b="1"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r="1108"/>
          <a:stretch/>
        </p:blipFill>
        <p:spPr bwMode="auto">
          <a:xfrm>
            <a:off x="395571" y="1988840"/>
            <a:ext cx="3861634" cy="31683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ed Rectangle 2"/>
          <p:cNvSpPr/>
          <p:nvPr/>
        </p:nvSpPr>
        <p:spPr>
          <a:xfrm>
            <a:off x="323528" y="3861048"/>
            <a:ext cx="1800165" cy="72008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6846" y="1747440"/>
            <a:ext cx="4181618" cy="37697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4599609" y="3429000"/>
            <a:ext cx="1628575" cy="43204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0000"/>
              </a:solidFill>
            </a:endParaRPr>
          </a:p>
        </p:txBody>
      </p:sp>
    </p:spTree>
    <p:extLst>
      <p:ext uri="{BB962C8B-B14F-4D97-AF65-F5344CB8AC3E}">
        <p14:creationId xmlns:p14="http://schemas.microsoft.com/office/powerpoint/2010/main" val="23202454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Tell Your Friends</a:t>
            </a:r>
            <a:endParaRPr lang="en-AU" b="1" dirty="0"/>
          </a:p>
        </p:txBody>
      </p:sp>
      <p:pic>
        <p:nvPicPr>
          <p:cNvPr id="1026" name="Picture 2" descr="C:\Users\kershawa\AppData\Local\Microsoft\Windows\Temporary Internet Files\Content.IE5\OUTGCJNK\MC900233413[1].wm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1772816"/>
            <a:ext cx="4104456" cy="4359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21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332655"/>
            <a:ext cx="7776864" cy="583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6228184" y="6186790"/>
            <a:ext cx="23762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en-AU" sz="800" b="1" dirty="0"/>
              <a:t>Generic 2.0 IMG_1286 by </a:t>
            </a:r>
            <a:r>
              <a:rPr lang="en-AU" sz="800" b="1" dirty="0" err="1"/>
              <a:t>tantek</a:t>
            </a:r>
            <a:r>
              <a:rPr lang="en-AU" sz="800" b="1" dirty="0"/>
              <a:t> http://www.flickr.com/photos/tantek/22778226/</a:t>
            </a:r>
          </a:p>
        </p:txBody>
      </p:sp>
      <p:pic>
        <p:nvPicPr>
          <p:cNvPr id="6" name="Picture 7"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8747" y="6225098"/>
            <a:ext cx="261937" cy="2619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200px-Cc-n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29734" y="6225098"/>
            <a:ext cx="298450" cy="261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0841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p:cNvSpPr txBox="1">
            <a:spLocks noChangeArrowheads="1"/>
          </p:cNvSpPr>
          <p:nvPr/>
        </p:nvSpPr>
        <p:spPr bwMode="auto">
          <a:xfrm>
            <a:off x="683568" y="4221088"/>
            <a:ext cx="7776864"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itchFamily="34" charset="0"/>
              </a:defRPr>
            </a:lvl1pPr>
            <a:lvl2pPr>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Bef>
                <a:spcPct val="0"/>
              </a:spcBef>
              <a:spcAft>
                <a:spcPct val="0"/>
              </a:spcAft>
              <a:defRPr>
                <a:solidFill>
                  <a:schemeClr val="tx1"/>
                </a:solidFill>
                <a:latin typeface="Calibri" pitchFamily="34" charset="0"/>
              </a:defRPr>
            </a:lvl6pPr>
            <a:lvl7pPr fontAlgn="base">
              <a:spcBef>
                <a:spcPct val="0"/>
              </a:spcBef>
              <a:spcAft>
                <a:spcPct val="0"/>
              </a:spcAft>
              <a:defRPr>
                <a:solidFill>
                  <a:schemeClr val="tx1"/>
                </a:solidFill>
                <a:latin typeface="Calibri" pitchFamily="34" charset="0"/>
              </a:defRPr>
            </a:lvl7pPr>
            <a:lvl8pPr fontAlgn="base">
              <a:spcBef>
                <a:spcPct val="0"/>
              </a:spcBef>
              <a:spcAft>
                <a:spcPct val="0"/>
              </a:spcAft>
              <a:defRPr>
                <a:solidFill>
                  <a:schemeClr val="tx1"/>
                </a:solidFill>
                <a:latin typeface="Calibri" pitchFamily="34" charset="0"/>
              </a:defRPr>
            </a:lvl8pPr>
            <a:lvl9pPr fontAlgn="base">
              <a:spcBef>
                <a:spcPct val="0"/>
              </a:spcBef>
              <a:spcAft>
                <a:spcPct val="0"/>
              </a:spcAft>
              <a:defRPr>
                <a:solidFill>
                  <a:schemeClr val="tx1"/>
                </a:solidFill>
                <a:latin typeface="Calibri" pitchFamily="34" charset="0"/>
              </a:defRPr>
            </a:lvl9pPr>
          </a:lstStyle>
          <a:p>
            <a:pPr algn="ctr" defTabSz="914400">
              <a:spcBef>
                <a:spcPct val="50000"/>
              </a:spcBef>
            </a:pPr>
            <a:r>
              <a:rPr lang="en-AU" sz="4000" b="1" dirty="0" smtClean="0">
                <a:solidFill>
                  <a:srgbClr val="92D050"/>
                </a:solidFill>
                <a:latin typeface="Verdana" pitchFamily="34" charset="0"/>
              </a:rPr>
              <a:t>www.forwardit.sa.gov.au</a:t>
            </a:r>
          </a:p>
          <a:p>
            <a:pPr algn="ctr" defTabSz="914400">
              <a:spcBef>
                <a:spcPct val="50000"/>
              </a:spcBef>
            </a:pPr>
            <a:r>
              <a:rPr lang="en-AU" sz="4000" b="1" dirty="0" smtClean="0">
                <a:solidFill>
                  <a:srgbClr val="92D050"/>
                </a:solidFill>
                <a:latin typeface="Verdana" pitchFamily="34" charset="0"/>
              </a:rPr>
              <a:t>forwardit@sa.gov.au</a:t>
            </a:r>
          </a:p>
        </p:txBody>
      </p:sp>
      <p:pic>
        <p:nvPicPr>
          <p:cNvPr id="14341"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10865"/>
          <a:stretch/>
        </p:blipFill>
        <p:spPr bwMode="auto">
          <a:xfrm>
            <a:off x="1792312" y="692696"/>
            <a:ext cx="5588000" cy="3321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2" name="Text Box 6"/>
          <p:cNvSpPr txBox="1">
            <a:spLocks noChangeArrowheads="1"/>
          </p:cNvSpPr>
          <p:nvPr/>
        </p:nvSpPr>
        <p:spPr bwMode="auto">
          <a:xfrm>
            <a:off x="3470498" y="3284984"/>
            <a:ext cx="33337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itchFamily="34" charset="0"/>
              </a:defRPr>
            </a:lvl1pPr>
            <a:lvl2pPr>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Bef>
                <a:spcPct val="0"/>
              </a:spcBef>
              <a:spcAft>
                <a:spcPct val="0"/>
              </a:spcAft>
              <a:defRPr>
                <a:solidFill>
                  <a:schemeClr val="tx1"/>
                </a:solidFill>
                <a:latin typeface="Calibri" pitchFamily="34" charset="0"/>
              </a:defRPr>
            </a:lvl6pPr>
            <a:lvl7pPr fontAlgn="base">
              <a:spcBef>
                <a:spcPct val="0"/>
              </a:spcBef>
              <a:spcAft>
                <a:spcPct val="0"/>
              </a:spcAft>
              <a:defRPr>
                <a:solidFill>
                  <a:schemeClr val="tx1"/>
                </a:solidFill>
                <a:latin typeface="Calibri" pitchFamily="34" charset="0"/>
              </a:defRPr>
            </a:lvl7pPr>
            <a:lvl8pPr fontAlgn="base">
              <a:spcBef>
                <a:spcPct val="0"/>
              </a:spcBef>
              <a:spcAft>
                <a:spcPct val="0"/>
              </a:spcAft>
              <a:defRPr>
                <a:solidFill>
                  <a:schemeClr val="tx1"/>
                </a:solidFill>
                <a:latin typeface="Calibri" pitchFamily="34" charset="0"/>
              </a:defRPr>
            </a:lvl8pPr>
            <a:lvl9pPr fontAlgn="base">
              <a:spcBef>
                <a:spcPct val="0"/>
              </a:spcBef>
              <a:spcAft>
                <a:spcPct val="0"/>
              </a:spcAft>
              <a:defRPr>
                <a:solidFill>
                  <a:schemeClr val="tx1"/>
                </a:solidFill>
                <a:latin typeface="Calibri" pitchFamily="34" charset="0"/>
              </a:defRPr>
            </a:lvl9pPr>
          </a:lstStyle>
          <a:p>
            <a:pPr defTabSz="914400">
              <a:spcBef>
                <a:spcPct val="50000"/>
              </a:spcBef>
            </a:pPr>
            <a:r>
              <a:rPr lang="en-AU" sz="800" b="1" dirty="0">
                <a:latin typeface="Verdana" pitchFamily="34" charset="0"/>
              </a:rPr>
              <a:t>Generic 2.0 </a:t>
            </a:r>
            <a:r>
              <a:rPr lang="en-AU" sz="800" b="1" i="1" dirty="0" err="1">
                <a:latin typeface="Verdana" pitchFamily="34" charset="0"/>
              </a:rPr>
              <a:t>ThankYouKeys</a:t>
            </a:r>
            <a:r>
              <a:rPr lang="en-AU" sz="800" b="1" i="1" dirty="0">
                <a:latin typeface="Verdana" pitchFamily="34" charset="0"/>
              </a:rPr>
              <a:t> </a:t>
            </a:r>
            <a:r>
              <a:rPr lang="en-AU" sz="800" b="1" dirty="0">
                <a:latin typeface="Verdana" pitchFamily="34" charset="0"/>
              </a:rPr>
              <a:t>by </a:t>
            </a:r>
            <a:r>
              <a:rPr lang="en-AU" sz="800" b="1" dirty="0" err="1">
                <a:latin typeface="Verdana" pitchFamily="34" charset="0"/>
              </a:rPr>
              <a:t>Fenng</a:t>
            </a:r>
            <a:r>
              <a:rPr lang="en-AU" sz="800" b="1" dirty="0">
                <a:latin typeface="Verdana" pitchFamily="34" charset="0"/>
              </a:rPr>
              <a:t>(</a:t>
            </a:r>
            <a:r>
              <a:rPr lang="en-AU" sz="800" b="1" dirty="0" err="1">
                <a:latin typeface="Verdana" pitchFamily="34" charset="0"/>
              </a:rPr>
              <a:t>dbanotes</a:t>
            </a:r>
            <a:r>
              <a:rPr lang="en-AU" sz="800" b="1" dirty="0">
                <a:latin typeface="Verdana" pitchFamily="34" charset="0"/>
              </a:rPr>
              <a:t>) http://www.flickr.com/photos/fenng/4134953185/</a:t>
            </a:r>
          </a:p>
        </p:txBody>
      </p:sp>
      <p:pic>
        <p:nvPicPr>
          <p:cNvPr id="14343" name="Picture 7"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2298" y="3326259"/>
            <a:ext cx="261938" cy="261937"/>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200px-Cc-n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3286" y="3326259"/>
            <a:ext cx="298450" cy="261937"/>
          </a:xfrm>
          <a:prstGeom prst="rect">
            <a:avLst/>
          </a:prstGeom>
          <a:noFill/>
          <a:extLst>
            <a:ext uri="{909E8E84-426E-40DD-AFC4-6F175D3DCCD1}">
              <a14:hiddenFill xmlns:a14="http://schemas.microsoft.com/office/drawing/2010/main">
                <a:solidFill>
                  <a:srgbClr val="FFFFFF"/>
                </a:solidFill>
              </a14:hiddenFill>
            </a:ext>
          </a:extLst>
        </p:spPr>
      </p:pic>
      <p:pic>
        <p:nvPicPr>
          <p:cNvPr id="14345" name="Picture 9" descr="200px-Cc-s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0786" y="3316734"/>
            <a:ext cx="266700" cy="26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39467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normAutofit/>
          </a:bodyPr>
          <a:lstStyle/>
          <a:p>
            <a:r>
              <a:rPr lang="en-AU" b="1" dirty="0" smtClean="0"/>
              <a:t>A few numbers </a:t>
            </a:r>
            <a:endParaRPr lang="en-AU" b="1" dirty="0"/>
          </a:p>
        </p:txBody>
      </p:sp>
      <p:sp>
        <p:nvSpPr>
          <p:cNvPr id="4" name="TextBox 3"/>
          <p:cNvSpPr txBox="1"/>
          <p:nvPr/>
        </p:nvSpPr>
        <p:spPr>
          <a:xfrm>
            <a:off x="5076056" y="1558528"/>
            <a:ext cx="3888432" cy="4462760"/>
          </a:xfrm>
          <a:prstGeom prst="rect">
            <a:avLst/>
          </a:prstGeom>
          <a:noFill/>
        </p:spPr>
        <p:txBody>
          <a:bodyPr wrap="square" rtlCol="0">
            <a:spAutoFit/>
          </a:bodyPr>
          <a:lstStyle/>
          <a:p>
            <a:r>
              <a:rPr lang="en-AU" sz="2800" b="1" dirty="0" smtClean="0">
                <a:solidFill>
                  <a:schemeClr val="bg1">
                    <a:lumMod val="50000"/>
                  </a:schemeClr>
                </a:solidFill>
              </a:rPr>
              <a:t>21% </a:t>
            </a:r>
            <a:r>
              <a:rPr lang="en-AU" sz="2800" b="1" dirty="0" smtClean="0">
                <a:solidFill>
                  <a:srgbClr val="92D050"/>
                </a:solidFill>
              </a:rPr>
              <a:t>of Australians did not use the internet in 2010-11.</a:t>
            </a:r>
          </a:p>
          <a:p>
            <a:endParaRPr lang="en-AU" sz="1100" dirty="0">
              <a:solidFill>
                <a:srgbClr val="92D050"/>
              </a:solidFill>
            </a:endParaRPr>
          </a:p>
          <a:p>
            <a:r>
              <a:rPr lang="en-AU" sz="2600" b="1" dirty="0" smtClean="0">
                <a:solidFill>
                  <a:schemeClr val="bg1">
                    <a:lumMod val="50000"/>
                  </a:schemeClr>
                </a:solidFill>
              </a:rPr>
              <a:t>63% </a:t>
            </a:r>
            <a:r>
              <a:rPr lang="en-AU" sz="2600" dirty="0" smtClean="0">
                <a:solidFill>
                  <a:srgbClr val="92D050"/>
                </a:solidFill>
              </a:rPr>
              <a:t>of those 65 or over</a:t>
            </a:r>
          </a:p>
          <a:p>
            <a:endParaRPr lang="en-AU" sz="1100" dirty="0">
              <a:solidFill>
                <a:srgbClr val="92D050"/>
              </a:solidFill>
            </a:endParaRPr>
          </a:p>
          <a:p>
            <a:r>
              <a:rPr lang="en-AU" sz="2600" b="1" dirty="0" smtClean="0">
                <a:solidFill>
                  <a:schemeClr val="bg1">
                    <a:lumMod val="50000"/>
                  </a:schemeClr>
                </a:solidFill>
              </a:rPr>
              <a:t>28% </a:t>
            </a:r>
            <a:r>
              <a:rPr lang="en-AU" sz="2600" dirty="0" smtClean="0">
                <a:solidFill>
                  <a:srgbClr val="92D050"/>
                </a:solidFill>
              </a:rPr>
              <a:t>of those on an income less than $40,000</a:t>
            </a:r>
          </a:p>
          <a:p>
            <a:endParaRPr lang="en-AU" sz="1100" dirty="0">
              <a:solidFill>
                <a:srgbClr val="92D050"/>
              </a:solidFill>
            </a:endParaRPr>
          </a:p>
          <a:p>
            <a:r>
              <a:rPr lang="en-AU" sz="2600" b="1" dirty="0" smtClean="0">
                <a:solidFill>
                  <a:schemeClr val="bg1">
                    <a:lumMod val="50000"/>
                  </a:schemeClr>
                </a:solidFill>
              </a:rPr>
              <a:t>40% </a:t>
            </a:r>
            <a:r>
              <a:rPr lang="en-AU" sz="2600" dirty="0" smtClean="0">
                <a:solidFill>
                  <a:srgbClr val="92D050"/>
                </a:solidFill>
              </a:rPr>
              <a:t>of those not employed</a:t>
            </a:r>
          </a:p>
          <a:p>
            <a:endParaRPr lang="en-AU" sz="1100" dirty="0">
              <a:solidFill>
                <a:srgbClr val="92D050"/>
              </a:solidFill>
            </a:endParaRPr>
          </a:p>
          <a:p>
            <a:r>
              <a:rPr lang="en-AU" sz="2600" b="1" dirty="0" smtClean="0">
                <a:solidFill>
                  <a:schemeClr val="bg1">
                    <a:lumMod val="50000"/>
                  </a:schemeClr>
                </a:solidFill>
              </a:rPr>
              <a:t>29% </a:t>
            </a:r>
            <a:r>
              <a:rPr lang="en-AU" sz="2600" dirty="0" smtClean="0">
                <a:solidFill>
                  <a:srgbClr val="92D050"/>
                </a:solidFill>
              </a:rPr>
              <a:t>of people born in non-English speaking countries</a:t>
            </a:r>
          </a:p>
        </p:txBody>
      </p:sp>
      <p:sp>
        <p:nvSpPr>
          <p:cNvPr id="5" name="TextBox 4"/>
          <p:cNvSpPr txBox="1"/>
          <p:nvPr/>
        </p:nvSpPr>
        <p:spPr>
          <a:xfrm>
            <a:off x="285031" y="6309320"/>
            <a:ext cx="4393080" cy="215444"/>
          </a:xfrm>
          <a:prstGeom prst="rect">
            <a:avLst/>
          </a:prstGeom>
          <a:noFill/>
        </p:spPr>
        <p:txBody>
          <a:bodyPr wrap="square" rtlCol="0">
            <a:spAutoFit/>
          </a:bodyPr>
          <a:lstStyle/>
          <a:p>
            <a:pPr>
              <a:defRPr/>
            </a:pPr>
            <a:r>
              <a:rPr lang="en-AU" sz="800" dirty="0">
                <a:solidFill>
                  <a:schemeClr val="bg1">
                    <a:lumMod val="50000"/>
                  </a:schemeClr>
                </a:solidFill>
                <a:latin typeface="Tahoma" pitchFamily="34" charset="0"/>
                <a:ea typeface="Tahoma" pitchFamily="34" charset="0"/>
                <a:cs typeface="Tahoma" pitchFamily="34" charset="0"/>
              </a:rPr>
              <a:t>http://abs.gov.au/AUSSTATS/abs@.nsf/DetailsPage/8146.02010-11?OpenDocument</a:t>
            </a: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41" y="2004067"/>
            <a:ext cx="4229258" cy="317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
          <p:cNvSpPr txBox="1">
            <a:spLocks noChangeArrowheads="1"/>
          </p:cNvSpPr>
          <p:nvPr/>
        </p:nvSpPr>
        <p:spPr bwMode="auto">
          <a:xfrm>
            <a:off x="719956" y="5252690"/>
            <a:ext cx="4070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37931725" indent="-37474525">
              <a:defRPr>
                <a:solidFill>
                  <a:schemeClr val="tx1"/>
                </a:solidFill>
                <a:latin typeface="Calibri" pitchFamily="34" charset="0"/>
              </a:defRPr>
            </a:lvl2pPr>
            <a:lvl3pPr>
              <a:defRPr>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marL="457200" fontAlgn="base">
              <a:spcBef>
                <a:spcPct val="0"/>
              </a:spcBef>
              <a:spcAft>
                <a:spcPct val="0"/>
              </a:spcAft>
              <a:defRPr>
                <a:solidFill>
                  <a:schemeClr val="tx1"/>
                </a:solidFill>
                <a:latin typeface="Calibri" pitchFamily="34" charset="0"/>
              </a:defRPr>
            </a:lvl6pPr>
            <a:lvl7pPr marL="914400" fontAlgn="base">
              <a:spcBef>
                <a:spcPct val="0"/>
              </a:spcBef>
              <a:spcAft>
                <a:spcPct val="0"/>
              </a:spcAft>
              <a:defRPr>
                <a:solidFill>
                  <a:schemeClr val="tx1"/>
                </a:solidFill>
                <a:latin typeface="Calibri" pitchFamily="34" charset="0"/>
              </a:defRPr>
            </a:lvl7pPr>
            <a:lvl8pPr marL="1371600" fontAlgn="base">
              <a:spcBef>
                <a:spcPct val="0"/>
              </a:spcBef>
              <a:spcAft>
                <a:spcPct val="0"/>
              </a:spcAft>
              <a:defRPr>
                <a:solidFill>
                  <a:schemeClr val="tx1"/>
                </a:solidFill>
                <a:latin typeface="Calibri" pitchFamily="34" charset="0"/>
              </a:defRPr>
            </a:lvl8pPr>
            <a:lvl9pPr marL="1828800" fontAlgn="base">
              <a:spcBef>
                <a:spcPct val="0"/>
              </a:spcBef>
              <a:spcAft>
                <a:spcPct val="0"/>
              </a:spcAft>
              <a:defRPr>
                <a:solidFill>
                  <a:schemeClr val="tx1"/>
                </a:solidFill>
                <a:latin typeface="Calibri" pitchFamily="34" charset="0"/>
              </a:defRPr>
            </a:lvl9pPr>
          </a:lstStyle>
          <a:p>
            <a:pPr>
              <a:spcBef>
                <a:spcPct val="50000"/>
              </a:spcBef>
            </a:pPr>
            <a:r>
              <a:rPr lang="en-AU" sz="800" b="1" dirty="0">
                <a:latin typeface="Verdana" pitchFamily="34" charset="0"/>
                <a:ea typeface="ＭＳ Ｐゴシック" charset="-128"/>
              </a:rPr>
              <a:t>Generic 2.0</a:t>
            </a:r>
            <a:r>
              <a:rPr lang="en-AU" sz="800" b="1" i="1" dirty="0">
                <a:latin typeface="Verdana" pitchFamily="34" charset="0"/>
                <a:ea typeface="ＭＳ Ｐゴシック" charset="-128"/>
              </a:rPr>
              <a:t> Liverpool Street station crowd blur</a:t>
            </a:r>
            <a:r>
              <a:rPr lang="en-AU" sz="800" b="1" dirty="0">
                <a:latin typeface="Verdana" pitchFamily="34" charset="0"/>
                <a:ea typeface="ＭＳ Ｐゴシック" charset="-128"/>
              </a:rPr>
              <a:t> by </a:t>
            </a:r>
            <a:r>
              <a:rPr lang="en-AU" sz="800" b="1" dirty="0" err="1">
                <a:latin typeface="Verdana" pitchFamily="34" charset="0"/>
                <a:ea typeface="ＭＳ Ｐゴシック" charset="-128"/>
              </a:rPr>
              <a:t>victoriapeckham</a:t>
            </a:r>
            <a:r>
              <a:rPr lang="en-AU" sz="800" b="1" dirty="0">
                <a:latin typeface="Verdana" pitchFamily="34" charset="0"/>
                <a:ea typeface="ＭＳ Ｐゴシック" charset="-128"/>
              </a:rPr>
              <a:t> http://www.flickr.com/photos/victoriapeckham/164175205/</a:t>
            </a:r>
          </a:p>
        </p:txBody>
      </p:sp>
      <p:pic>
        <p:nvPicPr>
          <p:cNvPr id="8" name="Picture 5"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5281265"/>
            <a:ext cx="261937" cy="261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132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Any requests? </a:t>
            </a:r>
            <a:endParaRPr lang="en-AU" b="1" dirty="0"/>
          </a:p>
        </p:txBody>
      </p:sp>
      <p:sp>
        <p:nvSpPr>
          <p:cNvPr id="3" name="Content Placeholder 2"/>
          <p:cNvSpPr>
            <a:spLocks noGrp="1"/>
          </p:cNvSpPr>
          <p:nvPr>
            <p:ph idx="1"/>
          </p:nvPr>
        </p:nvSpPr>
        <p:spPr/>
        <p:txBody>
          <a:bodyPr/>
          <a:lstStyle/>
          <a:p>
            <a:endParaRPr lang="en-AU"/>
          </a:p>
        </p:txBody>
      </p:sp>
      <p:pic>
        <p:nvPicPr>
          <p:cNvPr id="2050" name="Picture 2" descr="C:\Users\kershawa\AppData\Local\Microsoft\Windows\Temporary Internet Files\Content.IE5\GTGA05D8\MC90043476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19" y="1412776"/>
            <a:ext cx="5103297" cy="510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217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AU" dirty="0"/>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1108"/>
          <a:stretch/>
        </p:blipFill>
        <p:spPr bwMode="auto">
          <a:xfrm>
            <a:off x="1691680" y="1580479"/>
            <a:ext cx="5688632" cy="46673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a:spLocks noGrp="1"/>
          </p:cNvSpPr>
          <p:nvPr>
            <p:ph type="title"/>
          </p:nvPr>
        </p:nvSpPr>
        <p:spPr>
          <a:xfrm>
            <a:off x="457200" y="274638"/>
            <a:ext cx="8229600" cy="1143000"/>
          </a:xfrm>
        </p:spPr>
        <p:txBody>
          <a:bodyPr/>
          <a:lstStyle/>
          <a:p>
            <a:r>
              <a:rPr lang="en-AU" b="1" dirty="0" smtClean="0"/>
              <a:t>www.forwardit.sa.gov.au</a:t>
            </a:r>
            <a:endParaRPr lang="en-AU" b="1" dirty="0"/>
          </a:p>
        </p:txBody>
      </p:sp>
    </p:spTree>
    <p:extLst>
      <p:ext uri="{BB962C8B-B14F-4D97-AF65-F5344CB8AC3E}">
        <p14:creationId xmlns:p14="http://schemas.microsoft.com/office/powerpoint/2010/main" val="4026795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Supported Environment</a:t>
            </a:r>
            <a:endParaRPr lang="en-AU" b="1" dirty="0"/>
          </a:p>
        </p:txBody>
      </p:sp>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29516"/>
          <a:stretch/>
        </p:blipFill>
        <p:spPr bwMode="auto">
          <a:xfrm>
            <a:off x="1043608" y="1608931"/>
            <a:ext cx="7110631" cy="4412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488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a:xfrm>
            <a:off x="5580112" y="1628800"/>
            <a:ext cx="3250704" cy="3268959"/>
          </a:xfrm>
        </p:spPr>
        <p:txBody>
          <a:bodyPr>
            <a:noAutofit/>
          </a:bodyPr>
          <a:lstStyle/>
          <a:p>
            <a:pPr marL="0" indent="0">
              <a:buNone/>
            </a:pPr>
            <a:r>
              <a:rPr lang="en-AU" sz="4800" b="1" dirty="0" smtClean="0"/>
              <a:t>You Don’t Need </a:t>
            </a:r>
            <a:r>
              <a:rPr lang="en-AU" sz="4800" b="1" dirty="0"/>
              <a:t>T</a:t>
            </a:r>
            <a:r>
              <a:rPr lang="en-AU" sz="4800" b="1" dirty="0" smtClean="0"/>
              <a:t>o Be An Expert</a:t>
            </a:r>
            <a:endParaRPr lang="en-AU" sz="4800" b="1" dirty="0"/>
          </a:p>
        </p:txBody>
      </p:sp>
      <p:pic>
        <p:nvPicPr>
          <p:cNvPr id="1028" name="Picture 4" descr="C:\Users\kershawa\AppData\Local\Microsoft\Windows\Temporary Internet Files\Content.IE5\OUTGCJNK\MC90030095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609" y="1124744"/>
            <a:ext cx="4872181" cy="4348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156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988841"/>
            <a:ext cx="4608512" cy="2248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a:spLocks noChangeArrowheads="1"/>
          </p:cNvSpPr>
          <p:nvPr/>
        </p:nvSpPr>
        <p:spPr bwMode="auto">
          <a:xfrm>
            <a:off x="978228" y="4288554"/>
            <a:ext cx="380161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sz="800" b="1" dirty="0">
                <a:latin typeface="Verdana" pitchFamily="34" charset="0"/>
                <a:ea typeface="ＭＳ Ｐゴシック" charset="-128"/>
              </a:rPr>
              <a:t>Generic2.0 </a:t>
            </a:r>
            <a:r>
              <a:rPr lang="en-AU" sz="800" b="1" i="1" dirty="0" smtClean="0">
                <a:latin typeface="Verdana" pitchFamily="34" charset="0"/>
                <a:ea typeface="ＭＳ Ｐゴシック" charset="-128"/>
              </a:rPr>
              <a:t>Start </a:t>
            </a:r>
            <a:r>
              <a:rPr lang="en-AU" sz="800" b="1" dirty="0" smtClean="0">
                <a:latin typeface="Verdana" pitchFamily="34" charset="0"/>
                <a:ea typeface="ＭＳ Ｐゴシック" charset="-128"/>
              </a:rPr>
              <a:t>by </a:t>
            </a:r>
            <a:r>
              <a:rPr lang="en-AU" sz="800" b="1" dirty="0" err="1" smtClean="0">
                <a:latin typeface="Verdana" pitchFamily="34" charset="0"/>
                <a:ea typeface="ＭＳ Ｐゴシック" charset="-128"/>
              </a:rPr>
              <a:t>JakeandLindsay</a:t>
            </a:r>
            <a:endParaRPr lang="en-AU" sz="800" b="1" dirty="0" smtClean="0">
              <a:latin typeface="Verdana" pitchFamily="34" charset="0"/>
              <a:ea typeface="ＭＳ Ｐゴシック" charset="-128"/>
            </a:endParaRPr>
          </a:p>
          <a:p>
            <a:r>
              <a:rPr lang="en-AU" sz="800" b="1" dirty="0" smtClean="0">
                <a:latin typeface="Verdana" pitchFamily="34" charset="0"/>
                <a:ea typeface="ＭＳ Ｐゴシック" charset="-128"/>
              </a:rPr>
              <a:t>http</a:t>
            </a:r>
            <a:r>
              <a:rPr lang="en-AU" sz="800" b="1" dirty="0">
                <a:latin typeface="Verdana" pitchFamily="34" charset="0"/>
                <a:ea typeface="ＭＳ Ｐゴシック" charset="-128"/>
              </a:rPr>
              <a:t>://www.flickr.com/photos/jakeandlindsay/5524669257/</a:t>
            </a:r>
          </a:p>
        </p:txBody>
      </p:sp>
      <p:pic>
        <p:nvPicPr>
          <p:cNvPr id="6" name="Picture 5" descr="75px-Cc-by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4288554"/>
            <a:ext cx="261938" cy="26193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860032" y="1820656"/>
            <a:ext cx="4283968" cy="2585323"/>
          </a:xfrm>
          <a:prstGeom prst="rect">
            <a:avLst/>
          </a:prstGeom>
          <a:noFill/>
        </p:spPr>
        <p:txBody>
          <a:bodyPr wrap="square" rtlCol="0">
            <a:spAutoFit/>
          </a:bodyPr>
          <a:lstStyle/>
          <a:p>
            <a:r>
              <a:rPr lang="en-AU" sz="5400" b="1" dirty="0" smtClean="0">
                <a:solidFill>
                  <a:srgbClr val="92D050"/>
                </a:solidFill>
                <a:latin typeface="Tahoma" pitchFamily="34" charset="0"/>
                <a:ea typeface="Tahoma" pitchFamily="34" charset="0"/>
                <a:cs typeface="Tahoma" pitchFamily="34" charset="0"/>
              </a:rPr>
              <a:t>User</a:t>
            </a:r>
          </a:p>
          <a:p>
            <a:r>
              <a:rPr lang="en-AU" sz="5400" b="1" dirty="0" smtClean="0">
                <a:solidFill>
                  <a:srgbClr val="92D050"/>
                </a:solidFill>
                <a:latin typeface="Tahoma" pitchFamily="34" charset="0"/>
                <a:ea typeface="Tahoma" pitchFamily="34" charset="0"/>
                <a:cs typeface="Tahoma" pitchFamily="34" charset="0"/>
              </a:rPr>
              <a:t>Can Start </a:t>
            </a:r>
          </a:p>
          <a:p>
            <a:r>
              <a:rPr lang="en-AU" sz="5400" b="1" dirty="0" smtClean="0">
                <a:solidFill>
                  <a:srgbClr val="92D050"/>
                </a:solidFill>
                <a:latin typeface="Tahoma" pitchFamily="34" charset="0"/>
                <a:ea typeface="Tahoma" pitchFamily="34" charset="0"/>
                <a:cs typeface="Tahoma" pitchFamily="34" charset="0"/>
              </a:rPr>
              <a:t>Anywhere</a:t>
            </a:r>
            <a:endParaRPr lang="en-AU" sz="5400" b="1" dirty="0">
              <a:solidFill>
                <a:srgbClr val="92D050"/>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7658740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1747</TotalTime>
  <Words>1849</Words>
  <Application>Microsoft Office PowerPoint</Application>
  <PresentationFormat>On-screen Show (4:3)</PresentationFormat>
  <Paragraphs>242</Paragraphs>
  <Slides>35</Slides>
  <Notes>27</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Outline</vt:lpstr>
      <vt:lpstr>PowerPoint Presentation</vt:lpstr>
      <vt:lpstr>A few numbers </vt:lpstr>
      <vt:lpstr>Any requests? </vt:lpstr>
      <vt:lpstr>www.forwardit.sa.gov.au</vt:lpstr>
      <vt:lpstr>Supported Environment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Any Questions? </vt:lpstr>
      <vt:lpstr>ForwardIT - Start Here</vt:lpstr>
      <vt:lpstr>The Basics</vt:lpstr>
      <vt:lpstr>Employees</vt:lpstr>
      <vt:lpstr>Small Business</vt:lpstr>
      <vt:lpstr>iPads</vt:lpstr>
      <vt:lpstr>PowerPoint Presentation</vt:lpstr>
      <vt:lpstr>Any Questions? </vt:lpstr>
      <vt:lpstr>Where to find internet access</vt:lpstr>
      <vt:lpstr>Search</vt:lpstr>
      <vt:lpstr>Jargon Buster</vt:lpstr>
      <vt:lpstr>Facebook and Twitter</vt:lpstr>
      <vt:lpstr>Listen</vt:lpstr>
      <vt:lpstr>Auslan</vt:lpstr>
      <vt:lpstr>PowerPoint Presentation</vt:lpstr>
      <vt:lpstr>ForwardIT Guide</vt:lpstr>
      <vt:lpstr>Promotional Materials</vt:lpstr>
      <vt:lpstr>Register Now</vt:lpstr>
      <vt:lpstr>Tell Your Friends</vt:lpstr>
      <vt:lpstr>PowerPoint Presentation</vt:lpstr>
      <vt:lpstr>PowerPoint Presentation</vt:lpstr>
    </vt:vector>
  </TitlesOfParts>
  <Company>DFEEST TAFESA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Alison Kershaw</dc:creator>
  <cp:lastModifiedBy>Alison Kershaw</cp:lastModifiedBy>
  <cp:revision>142</cp:revision>
  <cp:lastPrinted>2012-08-02T01:40:35Z</cp:lastPrinted>
  <dcterms:created xsi:type="dcterms:W3CDTF">2011-11-03T00:29:29Z</dcterms:created>
  <dcterms:modified xsi:type="dcterms:W3CDTF">2013-02-08T04:49:31Z</dcterms:modified>
</cp:coreProperties>
</file>